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68120-9605-EB75-65FE-60A99CB030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6C7B68-EE5E-FE5E-4172-A1DEE53C4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223CA9-3F62-603D-3B5B-8922495ABBCA}"/>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5" name="Footer Placeholder 4">
            <a:extLst>
              <a:ext uri="{FF2B5EF4-FFF2-40B4-BE49-F238E27FC236}">
                <a16:creationId xmlns:a16="http://schemas.microsoft.com/office/drawing/2014/main" id="{9FB6EA2D-D369-E6B1-596F-3AEC05D9E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1A7148-D817-11D6-ED58-4002888BF9B9}"/>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4153685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221A-B8CE-12BE-DE62-3ECDDC334D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1452C3-25ED-CAD9-4E7D-4E5BD8796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C8A696-CDDE-8558-C856-C02F9688D0AD}"/>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5" name="Footer Placeholder 4">
            <a:extLst>
              <a:ext uri="{FF2B5EF4-FFF2-40B4-BE49-F238E27FC236}">
                <a16:creationId xmlns:a16="http://schemas.microsoft.com/office/drawing/2014/main" id="{0223B042-6EDB-5AA5-5ABB-AD9C1809CE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794A00-EF99-A746-D229-D4C7CA5F66FB}"/>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27531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9F9D5-4962-3467-AF67-C52EDE0E7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A2598A-2AB0-196D-CF56-AF5F0C475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866038-B645-70C7-82B4-EBFB470CE0F2}"/>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5" name="Footer Placeholder 4">
            <a:extLst>
              <a:ext uri="{FF2B5EF4-FFF2-40B4-BE49-F238E27FC236}">
                <a16:creationId xmlns:a16="http://schemas.microsoft.com/office/drawing/2014/main" id="{21D7525C-2761-62B1-3FF5-D0196C83FD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65FAB-2FC8-73F1-3B94-6CE613014FED}"/>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10976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F247-7C01-991A-8F3D-6ABE07542E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60BD4B-0C9A-6969-3495-5869959C0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E4034B-FCB5-4970-79A2-F4DB880FDAFB}"/>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5" name="Footer Placeholder 4">
            <a:extLst>
              <a:ext uri="{FF2B5EF4-FFF2-40B4-BE49-F238E27FC236}">
                <a16:creationId xmlns:a16="http://schemas.microsoft.com/office/drawing/2014/main" id="{3A97C703-2956-8D91-0A17-BBC4BB343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5D0237-B288-E984-008C-9A0DDAE2318C}"/>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212494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A6F3-2A8F-DC76-47BA-8809FC8DD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F76EE5-5D69-92E9-DA60-DE5B0074FE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B3947-AD1F-353E-F59F-91A1F3F9CCBE}"/>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5" name="Footer Placeholder 4">
            <a:extLst>
              <a:ext uri="{FF2B5EF4-FFF2-40B4-BE49-F238E27FC236}">
                <a16:creationId xmlns:a16="http://schemas.microsoft.com/office/drawing/2014/main" id="{3D3190C6-54C8-2A2B-AD07-D5EAFA712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2B78-B3D9-3766-F7B2-416CAF0C84B2}"/>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3291612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06BF-8996-0479-C6A2-B2A4C13EEF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97C382-EF0F-C70C-F9E4-40CA6B100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103675-50C8-5712-E6FB-F64EAACC0F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0C2EBB-2CE2-33F8-C0E3-0175FC9B1120}"/>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6" name="Footer Placeholder 5">
            <a:extLst>
              <a:ext uri="{FF2B5EF4-FFF2-40B4-BE49-F238E27FC236}">
                <a16:creationId xmlns:a16="http://schemas.microsoft.com/office/drawing/2014/main" id="{A5C5BA58-663E-4CB4-5BA5-658BB91F1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036247-C5BB-89EE-C6EF-D02E128859A0}"/>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93644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6226-E7F8-BA55-A9F0-032BFA4222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2039B7-E96D-0408-E760-D330B5127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166130-8F4B-AC75-9F07-C14C1D5EB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D16724-0391-D3A7-901C-DE6F6827A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F0CC9-D45D-88E3-F4D3-A2F1267AA6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2E882A-8573-AA78-48A6-539A0487D774}"/>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8" name="Footer Placeholder 7">
            <a:extLst>
              <a:ext uri="{FF2B5EF4-FFF2-40B4-BE49-F238E27FC236}">
                <a16:creationId xmlns:a16="http://schemas.microsoft.com/office/drawing/2014/main" id="{515AB4B1-CA11-2F85-129B-AF3ED6FD3FD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B791C6-E518-DA5A-2448-181A9ADAEFD4}"/>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26453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2473-EDDE-DCED-AF03-4AB12B96F8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F87213-E2E4-9BB4-6129-0C67DEEADE5F}"/>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4" name="Footer Placeholder 3">
            <a:extLst>
              <a:ext uri="{FF2B5EF4-FFF2-40B4-BE49-F238E27FC236}">
                <a16:creationId xmlns:a16="http://schemas.microsoft.com/office/drawing/2014/main" id="{E054F9C6-E59C-86FD-6F6A-F6FFA03D07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452AB3-E0FB-0FF9-48C7-FD205DD16E46}"/>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141100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B82A7-FEFA-3ABB-9DBF-7F3974134D20}"/>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3" name="Footer Placeholder 2">
            <a:extLst>
              <a:ext uri="{FF2B5EF4-FFF2-40B4-BE49-F238E27FC236}">
                <a16:creationId xmlns:a16="http://schemas.microsoft.com/office/drawing/2014/main" id="{06003A9C-87EA-9FBF-A2E6-CAF21BB2E6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7C0BA0-2C10-0A80-C846-0BC6931CA2C2}"/>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2793043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8981-531C-61B8-C431-C6030F262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62B368-6391-E063-7323-6321F1F7D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51DDB0-7FC8-2961-C4E1-BF105C03F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DDBA1B-107C-5953-9030-7350818BF56B}"/>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6" name="Footer Placeholder 5">
            <a:extLst>
              <a:ext uri="{FF2B5EF4-FFF2-40B4-BE49-F238E27FC236}">
                <a16:creationId xmlns:a16="http://schemas.microsoft.com/office/drawing/2014/main" id="{0B0404AE-C7CF-6FA1-7DEA-32A6735822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A33C13-46C5-F62B-B8F2-EEE1E98C8808}"/>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17416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45BF-E64E-A1DD-5876-6EF210B8A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129421-8CCC-FD6F-797C-9895C1D2C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7FDFDC-50FC-86EA-4A1C-290670C4D6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3E916-CA3F-4500-298E-DD18B798DF4F}"/>
              </a:ext>
            </a:extLst>
          </p:cNvPr>
          <p:cNvSpPr>
            <a:spLocks noGrp="1"/>
          </p:cNvSpPr>
          <p:nvPr>
            <p:ph type="dt" sz="half" idx="10"/>
          </p:nvPr>
        </p:nvSpPr>
        <p:spPr/>
        <p:txBody>
          <a:bodyPr/>
          <a:lstStyle/>
          <a:p>
            <a:fld id="{402EAD3C-0F2F-4270-89D9-A449118FC40B}" type="datetimeFigureOut">
              <a:rPr lang="en-GB" smtClean="0"/>
              <a:t>26/01/2024</a:t>
            </a:fld>
            <a:endParaRPr lang="en-GB"/>
          </a:p>
        </p:txBody>
      </p:sp>
      <p:sp>
        <p:nvSpPr>
          <p:cNvPr id="6" name="Footer Placeholder 5">
            <a:extLst>
              <a:ext uri="{FF2B5EF4-FFF2-40B4-BE49-F238E27FC236}">
                <a16:creationId xmlns:a16="http://schemas.microsoft.com/office/drawing/2014/main" id="{891B8909-086F-0E02-11CC-AF536AFED9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13542D-CA56-DE99-7F00-6DF996790CCB}"/>
              </a:ext>
            </a:extLst>
          </p:cNvPr>
          <p:cNvSpPr>
            <a:spLocks noGrp="1"/>
          </p:cNvSpPr>
          <p:nvPr>
            <p:ph type="sldNum" sz="quarter" idx="12"/>
          </p:nvPr>
        </p:nvSpPr>
        <p:spPr/>
        <p:txBody>
          <a:bodyPr/>
          <a:lstStyle/>
          <a:p>
            <a:fld id="{92B9516B-1BDA-4EA6-8CCD-6CCFF65DB2C0}" type="slidenum">
              <a:rPr lang="en-GB" smtClean="0"/>
              <a:t>‹#›</a:t>
            </a:fld>
            <a:endParaRPr lang="en-GB"/>
          </a:p>
        </p:txBody>
      </p:sp>
    </p:spTree>
    <p:extLst>
      <p:ext uri="{BB962C8B-B14F-4D97-AF65-F5344CB8AC3E}">
        <p14:creationId xmlns:p14="http://schemas.microsoft.com/office/powerpoint/2010/main" val="717417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4EDAB2-189C-1566-422B-6B8214E92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3C5D3C-5657-8BB8-2DBD-6095F49407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48A514-12F6-AAD1-37EF-77FB4895E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2EAD3C-0F2F-4270-89D9-A449118FC40B}" type="datetimeFigureOut">
              <a:rPr lang="en-GB" smtClean="0"/>
              <a:t>26/01/2024</a:t>
            </a:fld>
            <a:endParaRPr lang="en-GB"/>
          </a:p>
        </p:txBody>
      </p:sp>
      <p:sp>
        <p:nvSpPr>
          <p:cNvPr id="5" name="Footer Placeholder 4">
            <a:extLst>
              <a:ext uri="{FF2B5EF4-FFF2-40B4-BE49-F238E27FC236}">
                <a16:creationId xmlns:a16="http://schemas.microsoft.com/office/drawing/2014/main" id="{112206EA-311E-75F1-5845-DD7D4207A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10C21B-4978-A5E1-264B-702FC152E1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9516B-1BDA-4EA6-8CCD-6CCFF65DB2C0}" type="slidenum">
              <a:rPr lang="en-GB" smtClean="0"/>
              <a:t>‹#›</a:t>
            </a:fld>
            <a:endParaRPr lang="en-GB"/>
          </a:p>
        </p:txBody>
      </p:sp>
    </p:spTree>
    <p:extLst>
      <p:ext uri="{BB962C8B-B14F-4D97-AF65-F5344CB8AC3E}">
        <p14:creationId xmlns:p14="http://schemas.microsoft.com/office/powerpoint/2010/main" val="1202037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mall tree">
            <a:extLst>
              <a:ext uri="{FF2B5EF4-FFF2-40B4-BE49-F238E27FC236}">
                <a16:creationId xmlns:a16="http://schemas.microsoft.com/office/drawing/2014/main" id="{4642EC78-9CD9-6C7A-992A-1A8DF28A8062}"/>
              </a:ext>
            </a:extLst>
          </p:cNvPr>
          <p:cNvPicPr>
            <a:picLocks noChangeAspect="1"/>
          </p:cNvPicPr>
          <p:nvPr/>
        </p:nvPicPr>
        <p:blipFill rotWithShape="1">
          <a:blip r:embed="rId2">
            <a:extLst>
              <a:ext uri="{28A0092B-C50C-407E-A947-70E740481C1C}">
                <a14:useLocalDpi xmlns:a14="http://schemas.microsoft.com/office/drawing/2010/main" val="0"/>
              </a:ext>
            </a:extLst>
          </a:blip>
          <a:srcRect l="16093" r="2054" b="2986"/>
          <a:stretch/>
        </p:blipFill>
        <p:spPr>
          <a:xfrm>
            <a:off x="-2" y="10"/>
            <a:ext cx="8668512" cy="6857990"/>
          </a:xfrm>
          <a:prstGeom prst="rect">
            <a:avLst/>
          </a:prstGeom>
        </p:spPr>
      </p:pic>
      <p:sp>
        <p:nvSpPr>
          <p:cNvPr id="38" name="Rectangle 37">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B9ED4D-FEDF-B9A5-D577-1452F223787B}"/>
              </a:ext>
            </a:extLst>
          </p:cNvPr>
          <p:cNvSpPr>
            <a:spLocks noGrp="1"/>
          </p:cNvSpPr>
          <p:nvPr>
            <p:ph type="ctrTitle"/>
          </p:nvPr>
        </p:nvSpPr>
        <p:spPr>
          <a:xfrm>
            <a:off x="7848600" y="1122363"/>
            <a:ext cx="4023360" cy="3204134"/>
          </a:xfrm>
        </p:spPr>
        <p:txBody>
          <a:bodyPr anchor="b">
            <a:normAutofit/>
          </a:bodyPr>
          <a:lstStyle/>
          <a:p>
            <a:pPr algn="l"/>
            <a:r>
              <a:rPr lang="en-GB" sz="4800" dirty="0">
                <a:solidFill>
                  <a:schemeClr val="bg1"/>
                </a:solidFill>
                <a:latin typeface="Arial" panose="020B0604020202020204" pitchFamily="34" charset="0"/>
                <a:cs typeface="Arial" panose="020B0604020202020204" pitchFamily="34" charset="0"/>
              </a:rPr>
              <a:t>Community Climate Action Fund</a:t>
            </a:r>
          </a:p>
        </p:txBody>
      </p:sp>
      <p:sp>
        <p:nvSpPr>
          <p:cNvPr id="40" name="Rectangle 3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2" name="Rectangle 4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31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410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Pollinator Project - 4-H Ontario">
            <a:extLst>
              <a:ext uri="{FF2B5EF4-FFF2-40B4-BE49-F238E27FC236}">
                <a16:creationId xmlns:a16="http://schemas.microsoft.com/office/drawing/2014/main" id="{61602C01-80F2-6D0F-7E57-0F346E8AF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4" r="-1" b="-1"/>
          <a:stretch/>
        </p:blipFill>
        <p:spPr bwMode="auto">
          <a:xfrm>
            <a:off x="1" y="10"/>
            <a:ext cx="8173615"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2" name="Rectangle 41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F1F7F0-C2DD-8D7B-9501-DF3E0D2590C0}"/>
              </a:ext>
            </a:extLst>
          </p:cNvPr>
          <p:cNvSpPr>
            <a:spLocks noGrp="1"/>
          </p:cNvSpPr>
          <p:nvPr>
            <p:ph type="title"/>
          </p:nvPr>
        </p:nvSpPr>
        <p:spPr>
          <a:xfrm>
            <a:off x="7497416" y="-415672"/>
            <a:ext cx="4029057" cy="1899912"/>
          </a:xfrm>
        </p:spPr>
        <p:txBody>
          <a:bodyPr>
            <a:normAutofit/>
          </a:bodyPr>
          <a:lstStyle/>
          <a:p>
            <a:r>
              <a:rPr lang="en-GB" sz="4000" b="1" dirty="0">
                <a:solidFill>
                  <a:schemeClr val="accent6">
                    <a:lumMod val="50000"/>
                  </a:schemeClr>
                </a:solidFill>
                <a:latin typeface="Arial" panose="020B0604020202020204" pitchFamily="34" charset="0"/>
                <a:cs typeface="Arial" panose="020B0604020202020204" pitchFamily="34" charset="0"/>
              </a:rPr>
              <a:t>Ineligible Costs</a:t>
            </a:r>
          </a:p>
        </p:txBody>
      </p:sp>
      <p:sp>
        <p:nvSpPr>
          <p:cNvPr id="3" name="Content Placeholder 2">
            <a:extLst>
              <a:ext uri="{FF2B5EF4-FFF2-40B4-BE49-F238E27FC236}">
                <a16:creationId xmlns:a16="http://schemas.microsoft.com/office/drawing/2014/main" id="{10A65269-A1E9-D5D6-D7D6-BD573710DDB1}"/>
              </a:ext>
            </a:extLst>
          </p:cNvPr>
          <p:cNvSpPr>
            <a:spLocks noGrp="1"/>
          </p:cNvSpPr>
          <p:nvPr>
            <p:ph idx="1"/>
          </p:nvPr>
        </p:nvSpPr>
        <p:spPr>
          <a:xfrm>
            <a:off x="7018427" y="951722"/>
            <a:ext cx="4999402" cy="5756988"/>
          </a:xfrm>
        </p:spPr>
        <p:txBody>
          <a:bodyPr>
            <a:normAutofit fontScale="92500" lnSpcReduction="20000"/>
          </a:bodyPr>
          <a:lstStyle/>
          <a:p>
            <a:r>
              <a:rPr lang="en-GB" sz="1400" b="0" i="0" u="none" strike="noStrike" baseline="0" dirty="0">
                <a:latin typeface="Arial" panose="020B0604020202020204" pitchFamily="34" charset="0"/>
                <a:cs typeface="Arial" panose="020B0604020202020204" pitchFamily="34" charset="0"/>
              </a:rPr>
              <a:t>Projects that solely benefit an individual</a:t>
            </a:r>
          </a:p>
          <a:p>
            <a:r>
              <a:rPr lang="en-GB" sz="1400" b="0" i="0" u="none" strike="noStrike" baseline="0" dirty="0">
                <a:latin typeface="Arial" panose="020B0604020202020204" pitchFamily="34" charset="0"/>
                <a:cs typeface="Arial" panose="020B0604020202020204" pitchFamily="34" charset="0"/>
              </a:rPr>
              <a:t>•Teaching/staffing</a:t>
            </a:r>
          </a:p>
          <a:p>
            <a:r>
              <a:rPr lang="en-GB" sz="1400" b="0" i="0" u="none" strike="noStrike" baseline="0" dirty="0">
                <a:latin typeface="Arial" panose="020B0604020202020204" pitchFamily="34" charset="0"/>
                <a:cs typeface="Arial" panose="020B0604020202020204" pitchFamily="34" charset="0"/>
              </a:rPr>
              <a:t>•Travel and transport costs except in exceptional circumstances</a:t>
            </a:r>
          </a:p>
          <a:p>
            <a:r>
              <a:rPr lang="en-GB" sz="1400" b="0" i="0" u="none" strike="noStrike" baseline="0" dirty="0">
                <a:latin typeface="Arial" panose="020B0604020202020204" pitchFamily="34" charset="0"/>
                <a:cs typeface="Arial" panose="020B0604020202020204" pitchFamily="34" charset="0"/>
              </a:rPr>
              <a:t>•Equipment, unless directly associated with the project</a:t>
            </a:r>
          </a:p>
          <a:p>
            <a:r>
              <a:rPr lang="en-GB" sz="1400" b="0" i="0" u="none" strike="noStrike" baseline="0" dirty="0">
                <a:latin typeface="Arial" panose="020B0604020202020204" pitchFamily="34" charset="0"/>
                <a:cs typeface="Arial" panose="020B0604020202020204" pitchFamily="34" charset="0"/>
              </a:rPr>
              <a:t>•Income generating projects</a:t>
            </a:r>
          </a:p>
          <a:p>
            <a:r>
              <a:rPr lang="en-GB" sz="1400" b="0" i="0" u="none" strike="noStrike" baseline="0" dirty="0">
                <a:latin typeface="Arial" panose="020B0604020202020204" pitchFamily="34" charset="0"/>
                <a:cs typeface="Arial" panose="020B0604020202020204" pitchFamily="34" charset="0"/>
              </a:rPr>
              <a:t>•Overheads, ongoing running costs</a:t>
            </a:r>
          </a:p>
          <a:p>
            <a:r>
              <a:rPr lang="en-GB" sz="1400" b="0" i="0" u="none" strike="noStrike" baseline="0" dirty="0">
                <a:latin typeface="Arial" panose="020B0604020202020204" pitchFamily="34" charset="0"/>
                <a:cs typeface="Arial" panose="020B0604020202020204" pitchFamily="34" charset="0"/>
              </a:rPr>
              <a:t>•Insurance</a:t>
            </a:r>
          </a:p>
          <a:p>
            <a:r>
              <a:rPr lang="en-GB" sz="1400" b="0" i="0" u="none" strike="noStrike" baseline="0" dirty="0">
                <a:latin typeface="Arial" panose="020B0604020202020204" pitchFamily="34" charset="0"/>
                <a:cs typeface="Arial" panose="020B0604020202020204" pitchFamily="34" charset="0"/>
              </a:rPr>
              <a:t>•Accommodation and subsistence</a:t>
            </a:r>
          </a:p>
          <a:p>
            <a:r>
              <a:rPr lang="en-GB" sz="1400" b="0" i="0" u="none" strike="noStrike" baseline="0" dirty="0">
                <a:latin typeface="Arial" panose="020B0604020202020204" pitchFamily="34" charset="0"/>
                <a:cs typeface="Arial" panose="020B0604020202020204" pitchFamily="34" charset="0"/>
              </a:rPr>
              <a:t>•Redundancy costs</a:t>
            </a:r>
          </a:p>
          <a:p>
            <a:r>
              <a:rPr lang="en-GB" sz="1400" b="0" i="0" u="none" strike="noStrike" baseline="0" dirty="0">
                <a:latin typeface="Arial" panose="020B0604020202020204" pitchFamily="34" charset="0"/>
                <a:cs typeface="Arial" panose="020B0604020202020204" pitchFamily="34" charset="0"/>
              </a:rPr>
              <a:t>•Penalties/Interest/Bank Interest/Charges</a:t>
            </a:r>
          </a:p>
          <a:p>
            <a:r>
              <a:rPr lang="en-GB" sz="1400" b="0" i="0" u="none" strike="noStrike" baseline="0" dirty="0">
                <a:latin typeface="Arial" panose="020B0604020202020204" pitchFamily="34" charset="0"/>
                <a:cs typeface="Arial" panose="020B0604020202020204" pitchFamily="34" charset="0"/>
              </a:rPr>
              <a:t>•Loan repayments</a:t>
            </a:r>
          </a:p>
          <a:p>
            <a:r>
              <a:rPr lang="en-GB" sz="1400" b="0" i="0" u="none" strike="noStrike" baseline="0" dirty="0">
                <a:latin typeface="Arial" panose="020B0604020202020204" pitchFamily="34" charset="0"/>
                <a:cs typeface="Arial" panose="020B0604020202020204" pitchFamily="34" charset="0"/>
              </a:rPr>
              <a:t>•Retrospective costs i.e. expenditure which has taken place prior to approval </a:t>
            </a:r>
          </a:p>
          <a:p>
            <a:r>
              <a:rPr lang="en-GB" sz="1400" b="0" i="0" u="none" strike="noStrike" baseline="0" dirty="0">
                <a:latin typeface="Arial" panose="020B0604020202020204" pitchFamily="34" charset="0"/>
                <a:cs typeface="Arial" panose="020B0604020202020204" pitchFamily="34" charset="0"/>
              </a:rPr>
              <a:t>date of the project</a:t>
            </a:r>
          </a:p>
          <a:p>
            <a:r>
              <a:rPr lang="en-GB" sz="1400" b="0" i="0" u="none" strike="noStrike" baseline="0" dirty="0">
                <a:latin typeface="Arial" panose="020B0604020202020204" pitchFamily="34" charset="0"/>
                <a:cs typeface="Arial" panose="020B0604020202020204" pitchFamily="34" charset="0"/>
              </a:rPr>
              <a:t>Costs for which more appropriate funding opportunities already exist are ineligible, where it is clear that Community Climate Action Programme funding is a substitute for other public funding which is currently available</a:t>
            </a:r>
          </a:p>
          <a:p>
            <a:r>
              <a:rPr lang="en-GB" sz="1400" b="0" i="0" u="none" strike="noStrike" baseline="0" dirty="0">
                <a:latin typeface="Arial" panose="020B0604020202020204" pitchFamily="34" charset="0"/>
                <a:cs typeface="Arial" panose="020B0604020202020204" pitchFamily="34" charset="0"/>
              </a:rPr>
              <a:t>Notional costs e.g. the room hire within the applicant’s own premises</a:t>
            </a:r>
          </a:p>
          <a:p>
            <a:r>
              <a:rPr lang="en-GB" sz="1400" b="0" i="0" u="none" strike="noStrike" baseline="0" dirty="0">
                <a:latin typeface="Arial" panose="020B0604020202020204" pitchFamily="34" charset="0"/>
                <a:cs typeface="Arial" panose="020B0604020202020204" pitchFamily="34" charset="0"/>
              </a:rPr>
              <a:t>Legal Fees</a:t>
            </a:r>
          </a:p>
          <a:p>
            <a:pPr marL="0" indent="0">
              <a:buNone/>
            </a:pPr>
            <a:r>
              <a:rPr lang="en-GB" sz="1400" b="0" i="0" u="none" strike="noStrike" baseline="0" dirty="0">
                <a:latin typeface="Arial" panose="020B0604020202020204" pitchFamily="34" charset="0"/>
                <a:cs typeface="Arial" panose="020B0604020202020204" pitchFamily="34" charset="0"/>
              </a:rPr>
              <a:t>This list is not exhaustive.</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953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8ACA1F-7175-1827-0703-140A01DF2376}"/>
              </a:ext>
            </a:extLst>
          </p:cNvPr>
          <p:cNvSpPr>
            <a:spLocks noGrp="1"/>
          </p:cNvSpPr>
          <p:nvPr>
            <p:ph type="title"/>
          </p:nvPr>
        </p:nvSpPr>
        <p:spPr>
          <a:xfrm>
            <a:off x="1006405" y="230267"/>
            <a:ext cx="9392421" cy="1330841"/>
          </a:xfrm>
        </p:spPr>
        <p:txBody>
          <a:bodyPr>
            <a:normAutofit/>
          </a:bodyPr>
          <a:lstStyle/>
          <a:p>
            <a:r>
              <a:rPr lang="en-GB" b="0" i="0" u="none" strike="noStrike" baseline="0" dirty="0">
                <a:solidFill>
                  <a:schemeClr val="accent6">
                    <a:lumMod val="50000"/>
                  </a:schemeClr>
                </a:solidFill>
                <a:latin typeface="Arial" panose="020B0604020202020204" pitchFamily="34" charset="0"/>
                <a:cs typeface="Arial" panose="020B0604020202020204" pitchFamily="34" charset="0"/>
              </a:rPr>
              <a:t>How will projects be evaluated, selected and approved?</a:t>
            </a:r>
            <a:endParaRPr lang="en-GB" dirty="0">
              <a:solidFill>
                <a:schemeClr val="accent6">
                  <a:lumMod val="50000"/>
                </a:schemeClr>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3C6052CA-2AAE-1CD0-5DA0-E8BD85D42A2C}"/>
              </a:ext>
            </a:extLst>
          </p:cNvPr>
          <p:cNvSpPr>
            <a:spLocks noGrp="1"/>
          </p:cNvSpPr>
          <p:nvPr>
            <p:ph idx="1"/>
          </p:nvPr>
        </p:nvSpPr>
        <p:spPr>
          <a:xfrm>
            <a:off x="494950" y="1791376"/>
            <a:ext cx="5601050" cy="4324760"/>
          </a:xfrm>
        </p:spPr>
        <p:txBody>
          <a:bodyPr>
            <a:normAutofit/>
          </a:bodyPr>
          <a:lstStyle/>
          <a:p>
            <a:pPr marL="0" indent="0">
              <a:buNone/>
            </a:pPr>
            <a:r>
              <a:rPr lang="en-GB" sz="1600" b="1" i="0" u="none" strike="noStrike" baseline="0" dirty="0">
                <a:latin typeface="Arial" panose="020B0604020202020204" pitchFamily="34" charset="0"/>
                <a:cs typeface="Arial" panose="020B0604020202020204" pitchFamily="34" charset="0"/>
              </a:rPr>
              <a:t>1. Evaluation by Local Authority in ROI:</a:t>
            </a:r>
            <a:endParaRPr lang="en-GB" sz="1600" b="0" i="0" u="none" strike="noStrike" baseline="0" dirty="0">
              <a:latin typeface="Arial" panose="020B0604020202020204" pitchFamily="34" charset="0"/>
              <a:cs typeface="Arial" panose="020B0604020202020204" pitchFamily="34" charset="0"/>
            </a:endParaRPr>
          </a:p>
          <a:p>
            <a:pPr marL="0" indent="0">
              <a:buNone/>
            </a:pPr>
            <a:r>
              <a:rPr lang="en-GB" sz="1600" b="0" i="0" u="none" strike="noStrike" baseline="0" dirty="0">
                <a:latin typeface="Arial" panose="020B0604020202020204" pitchFamily="34" charset="0"/>
                <a:cs typeface="Arial" panose="020B0604020202020204" pitchFamily="34" charset="0"/>
              </a:rPr>
              <a:t>Need to achieve at least 50% and the minimum requirements against the evaluation criteria </a:t>
            </a:r>
          </a:p>
          <a:p>
            <a:pPr marL="0" indent="0">
              <a:buNone/>
            </a:pPr>
            <a:r>
              <a:rPr lang="en-GB" sz="1600" b="1" i="0" u="none" strike="noStrike" baseline="0" dirty="0">
                <a:latin typeface="Arial" panose="020B0604020202020204" pitchFamily="34" charset="0"/>
                <a:cs typeface="Arial" panose="020B0604020202020204" pitchFamily="34" charset="0"/>
              </a:rPr>
              <a:t>2. Selection by Local Authority in ROI: </a:t>
            </a:r>
            <a:endParaRPr lang="en-GB" sz="1600" b="0" i="0" u="none" strike="noStrike" baseline="0" dirty="0">
              <a:latin typeface="Arial" panose="020B0604020202020204" pitchFamily="34" charset="0"/>
              <a:cs typeface="Arial" panose="020B0604020202020204" pitchFamily="34" charset="0"/>
            </a:endParaRPr>
          </a:p>
          <a:p>
            <a:pPr marL="0" indent="0">
              <a:buNone/>
            </a:pPr>
            <a:r>
              <a:rPr lang="en-GB" sz="1600" b="0" i="0" u="none" strike="noStrike" baseline="0" dirty="0">
                <a:latin typeface="Arial" panose="020B0604020202020204" pitchFamily="34" charset="0"/>
                <a:cs typeface="Arial" panose="020B0604020202020204" pitchFamily="34" charset="0"/>
              </a:rPr>
              <a:t>Final selection of projects taking account of: </a:t>
            </a:r>
          </a:p>
          <a:p>
            <a:r>
              <a:rPr lang="en-GB" sz="1600" b="0" i="0" u="none" strike="noStrike" baseline="0" dirty="0">
                <a:latin typeface="Arial" panose="020B0604020202020204" pitchFamily="34" charset="0"/>
                <a:cs typeface="Arial" panose="020B0604020202020204" pitchFamily="34" charset="0"/>
              </a:rPr>
              <a:t>the geographical distribution of projects</a:t>
            </a:r>
          </a:p>
          <a:p>
            <a:r>
              <a:rPr lang="en-GB" sz="1600" b="0" i="0" u="none" strike="noStrike" baseline="0" dirty="0">
                <a:latin typeface="Arial" panose="020B0604020202020204" pitchFamily="34" charset="0"/>
                <a:cs typeface="Arial" panose="020B0604020202020204" pitchFamily="34" charset="0"/>
              </a:rPr>
              <a:t>the desirability to fund a variety of different projects and across multiple themes</a:t>
            </a:r>
          </a:p>
          <a:p>
            <a:r>
              <a:rPr lang="en-GB" sz="1600" b="0" i="0" u="none" strike="noStrike" baseline="0" dirty="0">
                <a:latin typeface="Arial" panose="020B0604020202020204" pitchFamily="34" charset="0"/>
                <a:cs typeface="Arial" panose="020B0604020202020204" pitchFamily="34" charset="0"/>
              </a:rPr>
              <a:t>the contribution of the projects to the climate action objectives of local authority in ROI</a:t>
            </a:r>
          </a:p>
          <a:p>
            <a:pPr marL="0" indent="0">
              <a:buNone/>
            </a:pPr>
            <a:r>
              <a:rPr lang="en-GB" sz="1600" b="1" i="0" u="none" strike="noStrike" baseline="0" dirty="0">
                <a:latin typeface="Arial" panose="020B0604020202020204" pitchFamily="34" charset="0"/>
                <a:cs typeface="Arial" panose="020B0604020202020204" pitchFamily="34" charset="0"/>
              </a:rPr>
              <a:t>3. Approval by DECC:</a:t>
            </a:r>
            <a:endParaRPr lang="en-GB" sz="1600" b="0" i="0" u="none" strike="noStrike" baseline="0" dirty="0">
              <a:latin typeface="Arial" panose="020B0604020202020204" pitchFamily="34" charset="0"/>
              <a:cs typeface="Arial" panose="020B0604020202020204" pitchFamily="34" charset="0"/>
            </a:endParaRPr>
          </a:p>
          <a:p>
            <a:pPr marL="0" indent="0">
              <a:buNone/>
            </a:pPr>
            <a:r>
              <a:rPr lang="en-GB" sz="1600" b="0" i="0" u="none" strike="noStrike" baseline="0" dirty="0">
                <a:latin typeface="Arial" panose="020B0604020202020204" pitchFamily="34" charset="0"/>
                <a:cs typeface="Arial" panose="020B0604020202020204" pitchFamily="34" charset="0"/>
              </a:rPr>
              <a:t>Decision made by Minister of the Environment, Climate and Communications (8-12 weeks)</a:t>
            </a:r>
            <a:endParaRPr lang="en-GB"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A84F3C9-6794-920A-0D6D-08F3E84DDB31}"/>
              </a:ext>
            </a:extLst>
          </p:cNvPr>
          <p:cNvPicPr>
            <a:picLocks noChangeAspect="1"/>
          </p:cNvPicPr>
          <p:nvPr/>
        </p:nvPicPr>
        <p:blipFill>
          <a:blip r:embed="rId2"/>
          <a:stretch>
            <a:fillRect/>
          </a:stretch>
        </p:blipFill>
        <p:spPr>
          <a:xfrm>
            <a:off x="6199465" y="1654386"/>
            <a:ext cx="5801604" cy="4336698"/>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8639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DAD44-6E7A-BE8B-301E-89B4B7C3B84E}"/>
              </a:ext>
            </a:extLst>
          </p:cNvPr>
          <p:cNvSpPr>
            <a:spLocks noGrp="1"/>
          </p:cNvSpPr>
          <p:nvPr>
            <p:ph type="title"/>
          </p:nvPr>
        </p:nvSpPr>
        <p:spPr>
          <a:xfrm>
            <a:off x="783771" y="57904"/>
            <a:ext cx="10515600" cy="970002"/>
          </a:xfrm>
        </p:spPr>
        <p:txBody>
          <a:bodyPr>
            <a:normAutofit/>
          </a:bodyPr>
          <a:lstStyle/>
          <a:p>
            <a:r>
              <a:rPr lang="en-GB" sz="3200" b="0" i="0" u="none" strike="noStrike" baseline="0" dirty="0">
                <a:solidFill>
                  <a:schemeClr val="accent6">
                    <a:lumMod val="50000"/>
                  </a:schemeClr>
                </a:solidFill>
                <a:latin typeface="Arial" panose="020B0604020202020204" pitchFamily="34" charset="0"/>
                <a:cs typeface="Arial" panose="020B0604020202020204" pitchFamily="34" charset="0"/>
              </a:rPr>
              <a:t>How will projects be evaluated, selected and approved?</a:t>
            </a:r>
            <a:endParaRPr lang="en-GB" sz="6600" dirty="0">
              <a:solidFill>
                <a:schemeClr val="accent6">
                  <a:lumMod val="5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94BEFEE-01F0-DA9E-E4FD-F9AA693E6EF0}"/>
              </a:ext>
            </a:extLst>
          </p:cNvPr>
          <p:cNvPicPr>
            <a:picLocks noChangeAspect="1"/>
          </p:cNvPicPr>
          <p:nvPr/>
        </p:nvPicPr>
        <p:blipFill>
          <a:blip r:embed="rId2"/>
          <a:stretch>
            <a:fillRect/>
          </a:stretch>
        </p:blipFill>
        <p:spPr>
          <a:xfrm>
            <a:off x="729342" y="1027906"/>
            <a:ext cx="10624457" cy="5707483"/>
          </a:xfrm>
          <a:prstGeom prst="rect">
            <a:avLst/>
          </a:prstGeom>
        </p:spPr>
      </p:pic>
    </p:spTree>
    <p:extLst>
      <p:ext uri="{BB962C8B-B14F-4D97-AF65-F5344CB8AC3E}">
        <p14:creationId xmlns:p14="http://schemas.microsoft.com/office/powerpoint/2010/main" val="409425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ruit Trees in an Orchard in Sunlight in Autumn Stock Image - Image of ...">
            <a:extLst>
              <a:ext uri="{FF2B5EF4-FFF2-40B4-BE49-F238E27FC236}">
                <a16:creationId xmlns:a16="http://schemas.microsoft.com/office/drawing/2014/main" id="{B6E7D12C-27D4-F747-9028-BF9F4B1F43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3" r="25157" b="-1"/>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6153" name="Freeform: Shape 615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55" name="Freeform: Shape 615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B2D71F-0FBD-2550-7725-1D50A3E7668A}"/>
              </a:ext>
            </a:extLst>
          </p:cNvPr>
          <p:cNvSpPr>
            <a:spLocks noGrp="1"/>
          </p:cNvSpPr>
          <p:nvPr>
            <p:ph type="title"/>
          </p:nvPr>
        </p:nvSpPr>
        <p:spPr>
          <a:xfrm>
            <a:off x="411480" y="829484"/>
            <a:ext cx="4992624" cy="1243584"/>
          </a:xfrm>
        </p:spPr>
        <p:txBody>
          <a:bodyPr anchor="ctr">
            <a:normAutofit/>
          </a:bodyPr>
          <a:lstStyle/>
          <a:p>
            <a:r>
              <a:rPr lang="en-GB" sz="3400" b="1" dirty="0">
                <a:solidFill>
                  <a:schemeClr val="accent6">
                    <a:lumMod val="50000"/>
                  </a:schemeClr>
                </a:solidFill>
                <a:latin typeface="Arial" panose="020B0604020202020204" pitchFamily="34" charset="0"/>
                <a:cs typeface="Arial" panose="020B0604020202020204" pitchFamily="34" charset="0"/>
              </a:rPr>
              <a:t>Frequently Asked Questions</a:t>
            </a:r>
          </a:p>
        </p:txBody>
      </p:sp>
      <p:sp>
        <p:nvSpPr>
          <p:cNvPr id="6157" name="Rectangle 615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9" name="Rectangle 615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557AF71-6F91-B2BA-8CFB-8042B45AC8FE}"/>
              </a:ext>
            </a:extLst>
          </p:cNvPr>
          <p:cNvSpPr>
            <a:spLocks noGrp="1"/>
          </p:cNvSpPr>
          <p:nvPr>
            <p:ph idx="1"/>
          </p:nvPr>
        </p:nvSpPr>
        <p:spPr>
          <a:xfrm>
            <a:off x="374904" y="1959428"/>
            <a:ext cx="5065776" cy="4743375"/>
          </a:xfrm>
        </p:spPr>
        <p:txBody>
          <a:bodyPr anchor="t">
            <a:normAutofit/>
          </a:bodyPr>
          <a:lstStyle/>
          <a:p>
            <a:endParaRPr lang="en-GB" sz="1500" b="0" i="0" u="none" strike="noStrike" baseline="0" dirty="0">
              <a:latin typeface="Arial" panose="020B0604020202020204" pitchFamily="34" charset="0"/>
              <a:cs typeface="Arial" panose="020B0604020202020204" pitchFamily="34" charset="0"/>
            </a:endParaRPr>
          </a:p>
          <a:p>
            <a:r>
              <a:rPr lang="en-GB" sz="1500" b="0" i="0" u="none" strike="noStrike" baseline="0" dirty="0">
                <a:latin typeface="Arial" panose="020B0604020202020204" pitchFamily="34" charset="0"/>
                <a:cs typeface="Arial" panose="020B0604020202020204" pitchFamily="34" charset="0"/>
              </a:rPr>
              <a:t>Pre-funding is available- 25% but the next tranche of 25% is available after initial 25% is paid and so on up to 100% of funding.</a:t>
            </a:r>
          </a:p>
          <a:p>
            <a:r>
              <a:rPr lang="en-GB" sz="1500" b="0" i="0" u="none" strike="noStrike" baseline="0" dirty="0">
                <a:latin typeface="Arial" panose="020B0604020202020204" pitchFamily="34" charset="0"/>
                <a:cs typeface="Arial" panose="020B0604020202020204" pitchFamily="34" charset="0"/>
              </a:rPr>
              <a:t>Groups Need contingency funding in place (10/20%)</a:t>
            </a:r>
          </a:p>
          <a:p>
            <a:r>
              <a:rPr lang="en-GB" sz="1500" b="0" i="0" u="none" strike="noStrike" baseline="0" dirty="0">
                <a:latin typeface="Arial" panose="020B0604020202020204" pitchFamily="34" charset="0"/>
                <a:cs typeface="Arial" panose="020B0604020202020204" pitchFamily="34" charset="0"/>
              </a:rPr>
              <a:t>You need to have evidence of 3 quotes </a:t>
            </a:r>
          </a:p>
          <a:p>
            <a:r>
              <a:rPr lang="en-GB" sz="1500" b="0" i="0" u="none" strike="noStrike" baseline="0" dirty="0">
                <a:latin typeface="Arial" panose="020B0604020202020204" pitchFamily="34" charset="0"/>
                <a:cs typeface="Arial" panose="020B0604020202020204" pitchFamily="34" charset="0"/>
              </a:rPr>
              <a:t>Solar Panels- Roofs need to be structurally strong enough to support panels</a:t>
            </a:r>
          </a:p>
          <a:p>
            <a:r>
              <a:rPr lang="en-GB" sz="1500" b="0" i="0" u="none" strike="noStrike" baseline="0" dirty="0">
                <a:latin typeface="Arial" panose="020B0604020202020204" pitchFamily="34" charset="0"/>
                <a:cs typeface="Arial" panose="020B0604020202020204" pitchFamily="34" charset="0"/>
              </a:rPr>
              <a:t>Planning permission needs to be in place + all permissions</a:t>
            </a:r>
          </a:p>
          <a:p>
            <a:r>
              <a:rPr lang="en-GB" sz="1500" dirty="0">
                <a:latin typeface="Arial" panose="020B0604020202020204" pitchFamily="34" charset="0"/>
                <a:cs typeface="Arial" panose="020B0604020202020204" pitchFamily="34" charset="0"/>
              </a:rPr>
              <a:t>Applications have already opened and deadlines vary depending on the local authority in ROI to which you are applying but vary from early to late March 2024.</a:t>
            </a:r>
          </a:p>
          <a:p>
            <a:r>
              <a:rPr lang="en-GB" sz="1500" dirty="0">
                <a:latin typeface="Arial" panose="020B0604020202020204" pitchFamily="34" charset="0"/>
                <a:cs typeface="Arial" panose="020B0604020202020204" pitchFamily="34" charset="0"/>
              </a:rPr>
              <a:t>Projects are like to start Q4 2024.</a:t>
            </a:r>
          </a:p>
          <a:p>
            <a:r>
              <a:rPr lang="en-GB" sz="1500" dirty="0">
                <a:latin typeface="Arial" panose="020B0604020202020204" pitchFamily="34" charset="0"/>
                <a:cs typeface="Arial" panose="020B0604020202020204" pitchFamily="34" charset="0"/>
              </a:rPr>
              <a:t> For more information please contact </a:t>
            </a:r>
            <a:r>
              <a:rPr lang="en-GB" sz="1500" b="1" dirty="0" err="1">
                <a:solidFill>
                  <a:schemeClr val="accent5">
                    <a:lumMod val="75000"/>
                  </a:schemeClr>
                </a:solidFill>
                <a:latin typeface="Arial" panose="020B0604020202020204" pitchFamily="34" charset="0"/>
                <a:cs typeface="Arial" panose="020B0604020202020204" pitchFamily="34" charset="0"/>
              </a:rPr>
              <a:t>climate@fermanaghomagh</a:t>
            </a:r>
            <a:endParaRPr lang="en-GB" sz="1500" b="1" i="0" u="none" strike="noStrike" baseline="0" dirty="0">
              <a:solidFill>
                <a:schemeClr val="accent5">
                  <a:lumMod val="75000"/>
                </a:schemeClr>
              </a:solidFill>
              <a:latin typeface="Arial" panose="020B0604020202020204" pitchFamily="34" charset="0"/>
              <a:cs typeface="Arial" panose="020B0604020202020204" pitchFamily="34" charset="0"/>
            </a:endParaRPr>
          </a:p>
          <a:p>
            <a:endParaRPr lang="en-GB" sz="1100" dirty="0"/>
          </a:p>
        </p:txBody>
      </p:sp>
    </p:spTree>
    <p:extLst>
      <p:ext uri="{BB962C8B-B14F-4D97-AF65-F5344CB8AC3E}">
        <p14:creationId xmlns:p14="http://schemas.microsoft.com/office/powerpoint/2010/main" val="262444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oman carrying vegetables">
            <a:extLst>
              <a:ext uri="{FF2B5EF4-FFF2-40B4-BE49-F238E27FC236}">
                <a16:creationId xmlns:a16="http://schemas.microsoft.com/office/drawing/2014/main" id="{91E30A54-0901-4DE2-F7BB-9EADBA0827E8}"/>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21"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FC9EBB-22FA-166E-802C-A59B8A51E6DB}"/>
              </a:ext>
            </a:extLst>
          </p:cNvPr>
          <p:cNvSpPr>
            <a:spLocks noGrp="1"/>
          </p:cNvSpPr>
          <p:nvPr>
            <p:ph type="title"/>
          </p:nvPr>
        </p:nvSpPr>
        <p:spPr>
          <a:xfrm>
            <a:off x="548951" y="281141"/>
            <a:ext cx="5654879" cy="1899912"/>
          </a:xfrm>
        </p:spPr>
        <p:txBody>
          <a:bodyPr>
            <a:normAutofit/>
          </a:bodyPr>
          <a:lstStyle/>
          <a:p>
            <a:r>
              <a:rPr lang="en-GB" sz="4000" b="1" i="0" dirty="0">
                <a:solidFill>
                  <a:schemeClr val="accent6">
                    <a:lumMod val="50000"/>
                  </a:schemeClr>
                </a:solidFill>
                <a:effectLst/>
                <a:latin typeface="Arial" panose="020B0604020202020204" pitchFamily="34" charset="0"/>
                <a:cs typeface="Arial" panose="020B0604020202020204" pitchFamily="34" charset="0"/>
              </a:rPr>
              <a:t>Community Climate Action Programme</a:t>
            </a:r>
            <a:endParaRPr lang="en-GB" sz="4000" b="1" dirty="0">
              <a:solidFill>
                <a:schemeClr val="accent6">
                  <a:lumMod val="50000"/>
                </a:schemeClr>
              </a:solidFill>
            </a:endParaRPr>
          </a:p>
        </p:txBody>
      </p:sp>
      <p:sp>
        <p:nvSpPr>
          <p:cNvPr id="3" name="Content Placeholder 2">
            <a:extLst>
              <a:ext uri="{FF2B5EF4-FFF2-40B4-BE49-F238E27FC236}">
                <a16:creationId xmlns:a16="http://schemas.microsoft.com/office/drawing/2014/main" id="{F34CCD30-4E46-E1C5-5B7E-6B419384FBEB}"/>
              </a:ext>
            </a:extLst>
          </p:cNvPr>
          <p:cNvSpPr>
            <a:spLocks noGrp="1"/>
          </p:cNvSpPr>
          <p:nvPr>
            <p:ph idx="1"/>
          </p:nvPr>
        </p:nvSpPr>
        <p:spPr>
          <a:xfrm>
            <a:off x="548951" y="2462193"/>
            <a:ext cx="4265645" cy="3770656"/>
          </a:xfrm>
        </p:spPr>
        <p:txBody>
          <a:bodyPr>
            <a:normAutofit lnSpcReduction="10000"/>
          </a:bodyPr>
          <a:lstStyle/>
          <a:p>
            <a:pPr marL="0" indent="0" algn="l">
              <a:buNone/>
            </a:pPr>
            <a:r>
              <a:rPr lang="en-GB" sz="2000" b="0" i="0" dirty="0">
                <a:solidFill>
                  <a:srgbClr val="040606"/>
                </a:solidFill>
                <a:effectLst/>
                <a:latin typeface="Arial" panose="020B0604020202020204" pitchFamily="34" charset="0"/>
                <a:cs typeface="Arial" panose="020B0604020202020204" pitchFamily="34" charset="0"/>
              </a:rPr>
              <a:t>The Community Climate Action Programme (CCAP) is a new programme to support small and large, rural and urban communities to take climate action at a local level in the Republic of Ireland.</a:t>
            </a:r>
          </a:p>
          <a:p>
            <a:pPr marL="0" indent="0" algn="l">
              <a:buNone/>
            </a:pPr>
            <a:r>
              <a:rPr lang="en-GB" sz="2000" b="0" i="0" dirty="0">
                <a:solidFill>
                  <a:srgbClr val="040606"/>
                </a:solidFill>
                <a:effectLst/>
                <a:latin typeface="Arial" panose="020B0604020202020204" pitchFamily="34" charset="0"/>
                <a:cs typeface="Arial" panose="020B0604020202020204" pitchFamily="34" charset="0"/>
              </a:rPr>
              <a:t>Strand 1A of the fund focuses on cross-border projects in partnership with communities and organisations in NI. </a:t>
            </a:r>
          </a:p>
          <a:p>
            <a:pPr marL="0" indent="0" algn="l">
              <a:buNone/>
            </a:pPr>
            <a:r>
              <a:rPr lang="en-GB" sz="2000" b="0" i="0" dirty="0">
                <a:solidFill>
                  <a:srgbClr val="040606"/>
                </a:solidFill>
                <a:effectLst/>
                <a:latin typeface="Arial" panose="020B0604020202020204" pitchFamily="34" charset="0"/>
                <a:cs typeface="Arial" panose="020B0604020202020204" pitchFamily="34" charset="0"/>
              </a:rPr>
              <a:t>Organisations in the district could partner with an organisation in ROI to be a joint beneficiary of the fund.</a:t>
            </a:r>
            <a:endParaRPr lang="en-GB" sz="32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23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Two people on tandem bicycle">
            <a:extLst>
              <a:ext uri="{FF2B5EF4-FFF2-40B4-BE49-F238E27FC236}">
                <a16:creationId xmlns:a16="http://schemas.microsoft.com/office/drawing/2014/main" id="{54FE97F3-8AF6-0B5C-15ED-56D36EFBDA9F}"/>
              </a:ext>
            </a:extLst>
          </p:cNvPr>
          <p:cNvPicPr>
            <a:picLocks noChangeAspect="1"/>
          </p:cNvPicPr>
          <p:nvPr/>
        </p:nvPicPr>
        <p:blipFill rotWithShape="1">
          <a:blip r:embed="rId2">
            <a:extLst>
              <a:ext uri="{28A0092B-C50C-407E-A947-70E740481C1C}">
                <a14:useLocalDpi xmlns:a14="http://schemas.microsoft.com/office/drawing/2010/main" val="0"/>
              </a:ext>
            </a:extLst>
          </a:blip>
          <a:srcRect l="3184" r="-1" b="-1"/>
          <a:stretch/>
        </p:blipFill>
        <p:spPr>
          <a:xfrm>
            <a:off x="20" y="10"/>
            <a:ext cx="9947062" cy="6857990"/>
          </a:xfrm>
          <a:prstGeom prst="rect">
            <a:avLst/>
          </a:prstGeom>
        </p:spPr>
      </p:pic>
      <p:sp>
        <p:nvSpPr>
          <p:cNvPr id="21"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22"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23"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FDCAC57-5C44-584A-75CE-F1F1A64A47B9}"/>
              </a:ext>
            </a:extLst>
          </p:cNvPr>
          <p:cNvSpPr>
            <a:spLocks noGrp="1"/>
          </p:cNvSpPr>
          <p:nvPr>
            <p:ph type="title"/>
          </p:nvPr>
        </p:nvSpPr>
        <p:spPr>
          <a:xfrm>
            <a:off x="8286311" y="401784"/>
            <a:ext cx="3899614" cy="1588422"/>
          </a:xfrm>
        </p:spPr>
        <p:txBody>
          <a:bodyPr anchor="b">
            <a:normAutofit/>
          </a:bodyPr>
          <a:lstStyle/>
          <a:p>
            <a:r>
              <a:rPr lang="en-GB" sz="4000" b="1" dirty="0">
                <a:solidFill>
                  <a:schemeClr val="accent6">
                    <a:lumMod val="50000"/>
                  </a:schemeClr>
                </a:solidFill>
                <a:latin typeface="Arial" panose="020B0604020202020204" pitchFamily="34" charset="0"/>
                <a:cs typeface="Arial" panose="020B0604020202020204" pitchFamily="34" charset="0"/>
              </a:rPr>
              <a:t>Strand 1A Overview</a:t>
            </a:r>
          </a:p>
        </p:txBody>
      </p:sp>
      <p:sp>
        <p:nvSpPr>
          <p:cNvPr id="3" name="Content Placeholder 2">
            <a:extLst>
              <a:ext uri="{FF2B5EF4-FFF2-40B4-BE49-F238E27FC236}">
                <a16:creationId xmlns:a16="http://schemas.microsoft.com/office/drawing/2014/main" id="{EA83516F-812A-A933-3F3E-9392D45A696F}"/>
              </a:ext>
            </a:extLst>
          </p:cNvPr>
          <p:cNvSpPr>
            <a:spLocks noGrp="1"/>
          </p:cNvSpPr>
          <p:nvPr>
            <p:ph idx="1"/>
          </p:nvPr>
        </p:nvSpPr>
        <p:spPr>
          <a:xfrm>
            <a:off x="7841460" y="2064850"/>
            <a:ext cx="4211243" cy="3822765"/>
          </a:xfrm>
        </p:spPr>
        <p:txBody>
          <a:bodyPr>
            <a:normAutofit/>
          </a:bodyPr>
          <a:lstStyle/>
          <a:p>
            <a:endParaRPr lang="en-GB" sz="2000" b="0" i="0" u="none" strike="noStrike" baseline="0" dirty="0">
              <a:latin typeface="Arial" panose="020B0604020202020204" pitchFamily="34" charset="0"/>
              <a:cs typeface="Arial" panose="020B0604020202020204" pitchFamily="34" charset="0"/>
            </a:endParaRPr>
          </a:p>
          <a:p>
            <a:r>
              <a:rPr lang="en-GB" sz="2000" i="0" u="none" strike="noStrike" baseline="0" dirty="0">
                <a:latin typeface="Arial" panose="020B0604020202020204" pitchFamily="34" charset="0"/>
                <a:cs typeface="Arial" panose="020B0604020202020204" pitchFamily="34" charset="0"/>
              </a:rPr>
              <a:t>€3 Million for Island of Ireland</a:t>
            </a:r>
          </a:p>
          <a:p>
            <a:r>
              <a:rPr lang="en-GB" sz="2000" i="0" u="none" strike="noStrike" baseline="0" dirty="0">
                <a:latin typeface="Arial" panose="020B0604020202020204" pitchFamily="34" charset="0"/>
                <a:cs typeface="Arial" panose="020B0604020202020204" pitchFamily="34" charset="0"/>
              </a:rPr>
              <a:t>100% project funding </a:t>
            </a:r>
          </a:p>
          <a:p>
            <a:r>
              <a:rPr lang="en-GB" sz="2000" i="0" u="none" strike="noStrike" baseline="0" dirty="0">
                <a:latin typeface="Arial" panose="020B0604020202020204" pitchFamily="34" charset="0"/>
                <a:cs typeface="Arial" panose="020B0604020202020204" pitchFamily="34" charset="0"/>
              </a:rPr>
              <a:t>Climate action for cross-border climate action partnerships and interventions</a:t>
            </a:r>
          </a:p>
          <a:p>
            <a:r>
              <a:rPr lang="en-GB" sz="2000" i="0" u="none" strike="noStrike" baseline="0" dirty="0">
                <a:latin typeface="Arial" panose="020B0604020202020204" pitchFamily="34" charset="0"/>
                <a:cs typeface="Arial" panose="020B0604020202020204" pitchFamily="34" charset="0"/>
              </a:rPr>
              <a:t>Project must be completed in 18 months from letter of offer</a:t>
            </a: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845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30FBFA-537C-A832-B93B-A90DA2C22F4D}"/>
              </a:ext>
            </a:extLst>
          </p:cNvPr>
          <p:cNvSpPr>
            <a:spLocks noGrp="1"/>
          </p:cNvSpPr>
          <p:nvPr>
            <p:ph type="title"/>
          </p:nvPr>
        </p:nvSpPr>
        <p:spPr>
          <a:xfrm>
            <a:off x="571500" y="230339"/>
            <a:ext cx="6654281" cy="1807305"/>
          </a:xfrm>
        </p:spPr>
        <p:txBody>
          <a:bodyPr>
            <a:normAutofit/>
          </a:bodyPr>
          <a:lstStyle/>
          <a:p>
            <a:r>
              <a:rPr lang="en-GB" b="1" dirty="0">
                <a:solidFill>
                  <a:schemeClr val="accent6">
                    <a:lumMod val="50000"/>
                  </a:schemeClr>
                </a:solidFill>
                <a:latin typeface="Arial" panose="020B0604020202020204" pitchFamily="34" charset="0"/>
                <a:cs typeface="Arial" panose="020B0604020202020204" pitchFamily="34" charset="0"/>
              </a:rPr>
              <a:t>Funding Available</a:t>
            </a:r>
          </a:p>
        </p:txBody>
      </p:sp>
      <p:sp>
        <p:nvSpPr>
          <p:cNvPr id="3" name="Content Placeholder 2">
            <a:extLst>
              <a:ext uri="{FF2B5EF4-FFF2-40B4-BE49-F238E27FC236}">
                <a16:creationId xmlns:a16="http://schemas.microsoft.com/office/drawing/2014/main" id="{BEA4BCAE-DCE3-7B4C-4E7B-431125577217}"/>
              </a:ext>
            </a:extLst>
          </p:cNvPr>
          <p:cNvSpPr>
            <a:spLocks noGrp="1"/>
          </p:cNvSpPr>
          <p:nvPr>
            <p:ph idx="1"/>
          </p:nvPr>
        </p:nvSpPr>
        <p:spPr>
          <a:xfrm>
            <a:off x="436983" y="1803633"/>
            <a:ext cx="5926494" cy="4308016"/>
          </a:xfrm>
        </p:spPr>
        <p:txBody>
          <a:bodyPr>
            <a:normAutofit fontScale="92500"/>
          </a:bodyPr>
          <a:lstStyle/>
          <a:p>
            <a:r>
              <a:rPr lang="en-GB" sz="2400" b="0" i="0" dirty="0">
                <a:effectLst/>
                <a:latin typeface="Arial" panose="020B0604020202020204" pitchFamily="34" charset="0"/>
                <a:cs typeface="Arial" panose="020B0604020202020204" pitchFamily="34" charset="0"/>
              </a:rPr>
              <a:t>The CCAP can fund </a:t>
            </a:r>
            <a:r>
              <a:rPr lang="en-GB" sz="2400" b="1" i="0" dirty="0">
                <a:effectLst/>
                <a:latin typeface="Arial" panose="020B0604020202020204" pitchFamily="34" charset="0"/>
                <a:cs typeface="Arial" panose="020B0604020202020204" pitchFamily="34" charset="0"/>
              </a:rPr>
              <a:t>100%</a:t>
            </a:r>
            <a:r>
              <a:rPr lang="en-GB" sz="2400" b="0" i="0" dirty="0">
                <a:effectLst/>
                <a:latin typeface="Arial" panose="020B0604020202020204" pitchFamily="34" charset="0"/>
                <a:cs typeface="Arial" panose="020B0604020202020204" pitchFamily="34" charset="0"/>
              </a:rPr>
              <a:t> of all eligible costs for the project and there are three project sizes eligible:</a:t>
            </a:r>
          </a:p>
          <a:p>
            <a:pPr>
              <a:buFont typeface="Arial" panose="020B0604020202020204" pitchFamily="34" charset="0"/>
              <a:buChar char="•"/>
            </a:pPr>
            <a:r>
              <a:rPr lang="en-GB" sz="2400" b="0" i="0" dirty="0">
                <a:effectLst/>
                <a:latin typeface="Arial" panose="020B0604020202020204" pitchFamily="34" charset="0"/>
                <a:cs typeface="Arial" panose="020B0604020202020204" pitchFamily="34" charset="0"/>
              </a:rPr>
              <a:t>Small scale projects &lt; €20,000</a:t>
            </a:r>
          </a:p>
          <a:p>
            <a:pPr>
              <a:buFont typeface="Arial" panose="020B0604020202020204" pitchFamily="34" charset="0"/>
              <a:buChar char="•"/>
            </a:pPr>
            <a:r>
              <a:rPr lang="en-GB" sz="2400" b="0" i="0" dirty="0">
                <a:effectLst/>
                <a:latin typeface="Arial" panose="020B0604020202020204" pitchFamily="34" charset="0"/>
                <a:cs typeface="Arial" panose="020B0604020202020204" pitchFamily="34" charset="0"/>
              </a:rPr>
              <a:t>Medium scale projects €20,000 to €50,000</a:t>
            </a:r>
          </a:p>
          <a:p>
            <a:pPr>
              <a:buFont typeface="Arial" panose="020B0604020202020204" pitchFamily="34" charset="0"/>
              <a:buChar char="•"/>
            </a:pPr>
            <a:r>
              <a:rPr lang="en-GB" sz="2400" b="0" i="0" dirty="0">
                <a:effectLst/>
                <a:latin typeface="Arial" panose="020B0604020202020204" pitchFamily="34" charset="0"/>
                <a:cs typeface="Arial" panose="020B0604020202020204" pitchFamily="34" charset="0"/>
              </a:rPr>
              <a:t>Large scale projects €51,000 to €100,000</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However as these projects must be delivered in partnership with organisations in ROI, groups in NI are only able to get 50% of this.</a:t>
            </a:r>
          </a:p>
        </p:txBody>
      </p:sp>
      <p:pic>
        <p:nvPicPr>
          <p:cNvPr id="1026" name="Picture 2" descr="Single Use Plastics">
            <a:extLst>
              <a:ext uri="{FF2B5EF4-FFF2-40B4-BE49-F238E27FC236}">
                <a16:creationId xmlns:a16="http://schemas.microsoft.com/office/drawing/2014/main" id="{06F96FF1-765F-6154-694C-71AFD776FD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51" r="1814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6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using a hammer">
            <a:extLst>
              <a:ext uri="{FF2B5EF4-FFF2-40B4-BE49-F238E27FC236}">
                <a16:creationId xmlns:a16="http://schemas.microsoft.com/office/drawing/2014/main" id="{BE649C94-9D35-556D-E6F4-A5524ABEEF5D}"/>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83486B-C1B8-EE0C-9AAD-17BE301365E4}"/>
              </a:ext>
            </a:extLst>
          </p:cNvPr>
          <p:cNvSpPr>
            <a:spLocks noGrp="1"/>
          </p:cNvSpPr>
          <p:nvPr>
            <p:ph type="title"/>
          </p:nvPr>
        </p:nvSpPr>
        <p:spPr>
          <a:xfrm>
            <a:off x="7531610" y="365125"/>
            <a:ext cx="4212977" cy="1899912"/>
          </a:xfrm>
        </p:spPr>
        <p:txBody>
          <a:bodyPr>
            <a:normAutofit/>
          </a:bodyPr>
          <a:lstStyle/>
          <a:p>
            <a:r>
              <a:rPr lang="en-GB" sz="4000" b="1" dirty="0">
                <a:solidFill>
                  <a:schemeClr val="accent6">
                    <a:lumMod val="50000"/>
                  </a:schemeClr>
                </a:solidFill>
                <a:latin typeface="Arial" panose="020B0604020202020204" pitchFamily="34" charset="0"/>
                <a:cs typeface="Arial" panose="020B0604020202020204" pitchFamily="34" charset="0"/>
              </a:rPr>
              <a:t>Who can apply?</a:t>
            </a:r>
          </a:p>
        </p:txBody>
      </p:sp>
      <p:sp>
        <p:nvSpPr>
          <p:cNvPr id="3" name="Content Placeholder 2">
            <a:extLst>
              <a:ext uri="{FF2B5EF4-FFF2-40B4-BE49-F238E27FC236}">
                <a16:creationId xmlns:a16="http://schemas.microsoft.com/office/drawing/2014/main" id="{572AEA1A-A92B-D43E-7EF9-4AE5213FE397}"/>
              </a:ext>
            </a:extLst>
          </p:cNvPr>
          <p:cNvSpPr>
            <a:spLocks noGrp="1"/>
          </p:cNvSpPr>
          <p:nvPr>
            <p:ph idx="1"/>
          </p:nvPr>
        </p:nvSpPr>
        <p:spPr>
          <a:xfrm>
            <a:off x="7531610" y="1772816"/>
            <a:ext cx="3822189" cy="4404147"/>
          </a:xfrm>
        </p:spPr>
        <p:txBody>
          <a:bodyPr>
            <a:normAutofit lnSpcReduction="10000"/>
          </a:bodyPr>
          <a:lstStyle/>
          <a:p>
            <a:endParaRPr lang="en-GB" sz="1300" b="0" i="0" u="none" strike="noStrike" baseline="0" dirty="0">
              <a:latin typeface="Arial" panose="020B0604020202020204" pitchFamily="34" charset="0"/>
              <a:cs typeface="Arial" panose="020B0604020202020204" pitchFamily="34" charset="0"/>
            </a:endParaRPr>
          </a:p>
          <a:p>
            <a:r>
              <a:rPr lang="en-GB" sz="1800" b="0" i="0" u="none" strike="noStrike" baseline="0" dirty="0">
                <a:latin typeface="Arial" panose="020B0604020202020204" pitchFamily="34" charset="0"/>
                <a:cs typeface="Arial" panose="020B0604020202020204" pitchFamily="34" charset="0"/>
              </a:rPr>
              <a:t>Not-for-profit organisation</a:t>
            </a:r>
          </a:p>
          <a:p>
            <a:r>
              <a:rPr lang="en-GB" sz="1800" dirty="0">
                <a:latin typeface="Arial" panose="020B0604020202020204" pitchFamily="34" charset="0"/>
                <a:cs typeface="Arial" panose="020B0604020202020204" pitchFamily="34" charset="0"/>
              </a:rPr>
              <a:t>C</a:t>
            </a:r>
            <a:r>
              <a:rPr lang="en-GB" sz="1800" b="0" i="0" u="none" strike="noStrike" baseline="0" dirty="0">
                <a:latin typeface="Arial" panose="020B0604020202020204" pitchFamily="34" charset="0"/>
                <a:cs typeface="Arial" panose="020B0604020202020204" pitchFamily="34" charset="0"/>
              </a:rPr>
              <a:t>ommunity or environmental organisations</a:t>
            </a:r>
          </a:p>
          <a:p>
            <a:r>
              <a:rPr lang="en-GB" sz="1800" b="0" i="0" u="none" strike="noStrike" baseline="0" dirty="0">
                <a:latin typeface="Arial" panose="020B0604020202020204" pitchFamily="34" charset="0"/>
                <a:cs typeface="Arial" panose="020B0604020202020204" pitchFamily="34" charset="0"/>
              </a:rPr>
              <a:t>Local Authorities in NI</a:t>
            </a:r>
          </a:p>
          <a:p>
            <a:endParaRPr lang="en-GB" sz="1800" dirty="0">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b="1" dirty="0">
                <a:latin typeface="Arial" panose="020B0604020202020204" pitchFamily="34" charset="0"/>
                <a:cs typeface="Arial" panose="020B0604020202020204" pitchFamily="34" charset="0"/>
              </a:rPr>
              <a:t>NOT Eligible to Apply:</a:t>
            </a:r>
          </a:p>
          <a:p>
            <a:endParaRPr lang="en-GB" sz="1800" b="0" i="0" u="none" strike="noStrike" baseline="0" dirty="0">
              <a:latin typeface="Arial" panose="020B0604020202020204" pitchFamily="34" charset="0"/>
              <a:cs typeface="Arial" panose="020B0604020202020204" pitchFamily="34" charset="0"/>
            </a:endParaRPr>
          </a:p>
          <a:p>
            <a:r>
              <a:rPr lang="en-GB" sz="1800" b="0" i="0" u="none" strike="noStrike" baseline="0" dirty="0">
                <a:latin typeface="Arial" panose="020B0604020202020204" pitchFamily="34" charset="0"/>
                <a:cs typeface="Arial" panose="020B0604020202020204" pitchFamily="34" charset="0"/>
              </a:rPr>
              <a:t>Private individuals</a:t>
            </a:r>
          </a:p>
          <a:p>
            <a:r>
              <a:rPr lang="en-GB" sz="1800" b="0" i="0" u="none" strike="noStrike" baseline="0" dirty="0">
                <a:latin typeface="Arial" panose="020B0604020202020204" pitchFamily="34" charset="0"/>
                <a:cs typeface="Arial" panose="020B0604020202020204" pitchFamily="34" charset="0"/>
              </a:rPr>
              <a:t>Commercial undertakings (including sole traders)</a:t>
            </a:r>
          </a:p>
          <a:p>
            <a:r>
              <a:rPr lang="en-GB" sz="1800" b="0" i="0" u="none" strike="noStrike" baseline="0" dirty="0">
                <a:latin typeface="Arial" panose="020B0604020202020204" pitchFamily="34" charset="0"/>
                <a:cs typeface="Arial" panose="020B0604020202020204" pitchFamily="34" charset="0"/>
              </a:rPr>
              <a:t>Schools or 3rd Level</a:t>
            </a:r>
          </a:p>
          <a:p>
            <a:endParaRPr lang="en-GB" sz="1300" dirty="0"/>
          </a:p>
        </p:txBody>
      </p:sp>
    </p:spTree>
    <p:extLst>
      <p:ext uri="{BB962C8B-B14F-4D97-AF65-F5344CB8AC3E}">
        <p14:creationId xmlns:p14="http://schemas.microsoft.com/office/powerpoint/2010/main" val="52495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488F6DB-AE81-4C8D-B1F2-045AB0C89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olar Panels Review – Atlantic Key Energy">
            <a:extLst>
              <a:ext uri="{FF2B5EF4-FFF2-40B4-BE49-F238E27FC236}">
                <a16:creationId xmlns:a16="http://schemas.microsoft.com/office/drawing/2014/main" id="{BA9315DC-E49D-C632-4F34-2D3A929DF7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Graphic 1">
            <a:extLst>
              <a:ext uri="{FF2B5EF4-FFF2-40B4-BE49-F238E27FC236}">
                <a16:creationId xmlns:a16="http://schemas.microsoft.com/office/drawing/2014/main" id="{721F817A-BF7E-440D-B296-66D86EDB0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A6DBFCD8-6CC3-5F90-B8BF-574C61CBF490}"/>
              </a:ext>
            </a:extLst>
          </p:cNvPr>
          <p:cNvSpPr>
            <a:spLocks noGrp="1"/>
          </p:cNvSpPr>
          <p:nvPr>
            <p:ph type="title"/>
          </p:nvPr>
        </p:nvSpPr>
        <p:spPr>
          <a:xfrm>
            <a:off x="2989772" y="1425193"/>
            <a:ext cx="5861106" cy="867108"/>
          </a:xfrm>
        </p:spPr>
        <p:txBody>
          <a:bodyPr anchor="b">
            <a:normAutofit/>
          </a:bodyPr>
          <a:lstStyle/>
          <a:p>
            <a:r>
              <a:rPr lang="en-GB" b="1" dirty="0">
                <a:solidFill>
                  <a:schemeClr val="accent6">
                    <a:lumMod val="50000"/>
                  </a:schemeClr>
                </a:solidFill>
                <a:latin typeface="Arial" panose="020B0604020202020204" pitchFamily="34" charset="0"/>
                <a:cs typeface="Arial" panose="020B0604020202020204" pitchFamily="34" charset="0"/>
              </a:rPr>
              <a:t>Eligible Projects</a:t>
            </a:r>
          </a:p>
        </p:txBody>
      </p:sp>
      <p:sp>
        <p:nvSpPr>
          <p:cNvPr id="3" name="Content Placeholder 2">
            <a:extLst>
              <a:ext uri="{FF2B5EF4-FFF2-40B4-BE49-F238E27FC236}">
                <a16:creationId xmlns:a16="http://schemas.microsoft.com/office/drawing/2014/main" id="{7FE00AA6-868C-F5D6-BD54-4EABE06F06D5}"/>
              </a:ext>
            </a:extLst>
          </p:cNvPr>
          <p:cNvSpPr>
            <a:spLocks noGrp="1"/>
          </p:cNvSpPr>
          <p:nvPr>
            <p:ph idx="1"/>
          </p:nvPr>
        </p:nvSpPr>
        <p:spPr>
          <a:xfrm>
            <a:off x="3204374" y="2369977"/>
            <a:ext cx="5861107" cy="3062830"/>
          </a:xfrm>
        </p:spPr>
        <p:txBody>
          <a:bodyPr>
            <a:normAutofit fontScale="92500" lnSpcReduction="20000"/>
          </a:bodyPr>
          <a:lstStyle/>
          <a:p>
            <a:endParaRPr lang="en-GB" sz="900" b="0" i="0" u="none" strike="noStrike" baseline="0" dirty="0">
              <a:latin typeface="Calibri" panose="020F0502020204030204" pitchFamily="34" charset="0"/>
            </a:endParaRPr>
          </a:p>
          <a:p>
            <a:r>
              <a:rPr lang="en-GB" sz="1900" b="0" i="0" u="none" strike="noStrike" baseline="0" dirty="0">
                <a:latin typeface="Arial" panose="020B0604020202020204" pitchFamily="34" charset="0"/>
                <a:cs typeface="Arial" panose="020B0604020202020204" pitchFamily="34" charset="0"/>
              </a:rPr>
              <a:t>Reduce, or support the reduction of, greenhouse gas emissions</a:t>
            </a:r>
          </a:p>
          <a:p>
            <a:r>
              <a:rPr lang="en-GB" sz="1900" b="0" i="0" u="none" strike="noStrike" baseline="0" dirty="0">
                <a:latin typeface="Arial" panose="020B0604020202020204" pitchFamily="34" charset="0"/>
                <a:cs typeface="Arial" panose="020B0604020202020204" pitchFamily="34" charset="0"/>
              </a:rPr>
              <a:t>Increase the production, or use, of renewable energy </a:t>
            </a:r>
          </a:p>
          <a:p>
            <a:r>
              <a:rPr lang="en-GB" sz="1900" b="0" i="0" u="none" strike="noStrike" baseline="0" dirty="0">
                <a:latin typeface="Arial" panose="020B0604020202020204" pitchFamily="34" charset="0"/>
                <a:cs typeface="Arial" panose="020B0604020202020204" pitchFamily="34" charset="0"/>
              </a:rPr>
              <a:t>Improve energy efficiency </a:t>
            </a:r>
          </a:p>
          <a:p>
            <a:r>
              <a:rPr lang="en-GB" sz="1900" b="0" i="0" u="none" strike="noStrike" baseline="0" dirty="0">
                <a:latin typeface="Arial" panose="020B0604020202020204" pitchFamily="34" charset="0"/>
                <a:cs typeface="Arial" panose="020B0604020202020204" pitchFamily="34" charset="0"/>
              </a:rPr>
              <a:t>Increase climate resilience</a:t>
            </a:r>
          </a:p>
          <a:p>
            <a:r>
              <a:rPr lang="en-GB" sz="1900" b="0" i="0" u="none" strike="noStrike" baseline="0" dirty="0">
                <a:latin typeface="Arial" panose="020B0604020202020204" pitchFamily="34" charset="0"/>
                <a:cs typeface="Arial" panose="020B0604020202020204" pitchFamily="34" charset="0"/>
              </a:rPr>
              <a:t>Nature based projects that enhance biodiversity and seek to reduce, or increase the removal of, greenhouse gas emissions or support climate resilience.</a:t>
            </a:r>
          </a:p>
          <a:p>
            <a:r>
              <a:rPr lang="en-GB" sz="1900" b="0" i="0" u="none" strike="noStrike" baseline="0" dirty="0">
                <a:latin typeface="Arial" panose="020B0604020202020204" pitchFamily="34" charset="0"/>
                <a:cs typeface="Arial" panose="020B0604020202020204" pitchFamily="34" charset="0"/>
              </a:rPr>
              <a:t>Innovative solutions to reduce greenhouse gas emissions</a:t>
            </a:r>
          </a:p>
          <a:p>
            <a:pPr marL="0" indent="0">
              <a:buNone/>
            </a:pPr>
            <a:endParaRPr lang="en-GB" sz="800" dirty="0"/>
          </a:p>
        </p:txBody>
      </p:sp>
    </p:spTree>
    <p:extLst>
      <p:ext uri="{BB962C8B-B14F-4D97-AF65-F5344CB8AC3E}">
        <p14:creationId xmlns:p14="http://schemas.microsoft.com/office/powerpoint/2010/main" val="360095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70EF-8DDC-00A2-BB8C-C9DABED59B2F}"/>
              </a:ext>
            </a:extLst>
          </p:cNvPr>
          <p:cNvSpPr>
            <a:spLocks noGrp="1"/>
          </p:cNvSpPr>
          <p:nvPr>
            <p:ph type="title"/>
          </p:nvPr>
        </p:nvSpPr>
        <p:spPr>
          <a:xfrm>
            <a:off x="838200" y="97391"/>
            <a:ext cx="10515600" cy="1325563"/>
          </a:xfrm>
        </p:spPr>
        <p:txBody>
          <a:bodyPr>
            <a:normAutofit/>
          </a:bodyPr>
          <a:lstStyle/>
          <a:p>
            <a:r>
              <a:rPr lang="en-GB" sz="4000" b="1" i="0" u="none" strike="noStrike" baseline="0" dirty="0">
                <a:solidFill>
                  <a:schemeClr val="accent6">
                    <a:lumMod val="50000"/>
                  </a:schemeClr>
                </a:solidFill>
                <a:latin typeface="Arial" panose="020B0604020202020204" pitchFamily="34" charset="0"/>
                <a:cs typeface="Arial" panose="020B0604020202020204" pitchFamily="34" charset="0"/>
              </a:rPr>
              <a:t>Project themes</a:t>
            </a:r>
            <a:endParaRPr lang="en-GB" sz="8000" b="1" dirty="0">
              <a:solidFill>
                <a:schemeClr val="accent6">
                  <a:lumMod val="50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B55C50C-4BA0-0D18-21BF-1F67F4A54169}"/>
              </a:ext>
            </a:extLst>
          </p:cNvPr>
          <p:cNvSpPr>
            <a:spLocks noGrp="1"/>
          </p:cNvSpPr>
          <p:nvPr>
            <p:ph idx="1"/>
          </p:nvPr>
        </p:nvSpPr>
        <p:spPr>
          <a:xfrm>
            <a:off x="838200" y="1082180"/>
            <a:ext cx="10515600" cy="5603846"/>
          </a:xfrm>
        </p:spPr>
        <p:txBody>
          <a:bodyPr>
            <a:normAutofit fontScale="70000" lnSpcReduction="20000"/>
          </a:bodyPr>
          <a:lstStyle/>
          <a:p>
            <a:pPr algn="l"/>
            <a:endParaRPr lang="en-GB" sz="2300" b="0" i="0" u="none" strike="noStrike" baseline="0" dirty="0">
              <a:solidFill>
                <a:srgbClr val="000000"/>
              </a:solidFill>
              <a:latin typeface="Calibri" panose="020F0502020204030204" pitchFamily="34" charset="0"/>
            </a:endParaRPr>
          </a:p>
          <a:p>
            <a:r>
              <a:rPr lang="en-GB" sz="2600" b="1" i="0" u="none" strike="noStrike" baseline="0" dirty="0">
                <a:solidFill>
                  <a:srgbClr val="000000"/>
                </a:solidFill>
                <a:latin typeface="Arial" panose="020B0604020202020204" pitchFamily="34" charset="0"/>
                <a:cs typeface="Arial" panose="020B0604020202020204" pitchFamily="34" charset="0"/>
              </a:rPr>
              <a:t>Community/energy: </a:t>
            </a:r>
            <a:r>
              <a:rPr lang="en-GB" sz="2600" b="0" i="0" u="none" strike="noStrike" baseline="0" dirty="0">
                <a:solidFill>
                  <a:srgbClr val="000000"/>
                </a:solidFill>
                <a:latin typeface="Arial" panose="020B0604020202020204" pitchFamily="34" charset="0"/>
                <a:cs typeface="Arial" panose="020B0604020202020204" pitchFamily="34" charset="0"/>
              </a:rPr>
              <a:t>aim to reduce the climate impact of buildings in communities by using less energy, utilising renewable energy and avoiding heat loss. </a:t>
            </a:r>
          </a:p>
          <a:p>
            <a:pPr marL="0" indent="0">
              <a:buNone/>
            </a:pPr>
            <a:r>
              <a:rPr lang="en-GB" sz="2000" b="0" i="0" dirty="0">
                <a:solidFill>
                  <a:srgbClr val="000000"/>
                </a:solidFill>
                <a:effectLst/>
                <a:latin typeface="Arial" panose="020B0604020202020204" pitchFamily="34" charset="0"/>
                <a:cs typeface="Arial" panose="020B0604020202020204" pitchFamily="34" charset="0"/>
              </a:rPr>
              <a:t>Could </a:t>
            </a:r>
            <a:r>
              <a:rPr lang="en-GB" sz="2000" dirty="0">
                <a:solidFill>
                  <a:srgbClr val="000000"/>
                </a:solidFill>
                <a:latin typeface="Arial" panose="020B0604020202020204" pitchFamily="34" charset="0"/>
                <a:cs typeface="Arial" panose="020B0604020202020204" pitchFamily="34" charset="0"/>
              </a:rPr>
              <a:t>i</a:t>
            </a:r>
            <a:r>
              <a:rPr lang="en-GB" sz="2000" b="0" i="0" dirty="0">
                <a:solidFill>
                  <a:srgbClr val="000000"/>
                </a:solidFill>
                <a:effectLst/>
                <a:latin typeface="Arial" panose="020B0604020202020204" pitchFamily="34" charset="0"/>
                <a:cs typeface="Arial" panose="020B0604020202020204" pitchFamily="34" charset="0"/>
              </a:rPr>
              <a:t>nclude: LED community lighting, small renewable energy projects (solar / hydro / wind), rainwater harvesting, retrofitting community buildings (windows &amp; doors, insulation, LED lighting, heat pumps).</a:t>
            </a:r>
            <a:endParaRPr lang="en-GB" sz="2600" b="0" i="0" u="none" strike="noStrike" baseline="0" dirty="0">
              <a:solidFill>
                <a:srgbClr val="000000"/>
              </a:solidFill>
              <a:latin typeface="Arial" panose="020B0604020202020204" pitchFamily="34" charset="0"/>
              <a:cs typeface="Arial" panose="020B0604020202020204" pitchFamily="34" charset="0"/>
            </a:endParaRPr>
          </a:p>
          <a:p>
            <a:r>
              <a:rPr lang="en-GB" sz="2600" b="1" i="0" u="none" strike="noStrike" baseline="0" dirty="0">
                <a:solidFill>
                  <a:srgbClr val="000000"/>
                </a:solidFill>
                <a:latin typeface="Arial" panose="020B0604020202020204" pitchFamily="34" charset="0"/>
                <a:cs typeface="Arial" panose="020B0604020202020204" pitchFamily="34" charset="0"/>
              </a:rPr>
              <a:t>Travel: </a:t>
            </a:r>
            <a:r>
              <a:rPr lang="en-GB" sz="2600" b="0" i="0" u="none" strike="noStrike" baseline="0" dirty="0">
                <a:solidFill>
                  <a:srgbClr val="000000"/>
                </a:solidFill>
                <a:latin typeface="Arial" panose="020B0604020202020204" pitchFamily="34" charset="0"/>
                <a:cs typeface="Arial" panose="020B0604020202020204" pitchFamily="34" charset="0"/>
              </a:rPr>
              <a:t>contribute to emissions reductions related to travel</a:t>
            </a:r>
          </a:p>
          <a:p>
            <a:pPr marL="0" indent="0">
              <a:buNone/>
            </a:pPr>
            <a:r>
              <a:rPr lang="en-GB" sz="2000" b="0" i="0" dirty="0">
                <a:solidFill>
                  <a:srgbClr val="000000"/>
                </a:solidFill>
                <a:effectLst/>
                <a:latin typeface="Arial" panose="020B0604020202020204" pitchFamily="34" charset="0"/>
                <a:cs typeface="Arial" panose="020B0604020202020204" pitchFamily="34" charset="0"/>
              </a:rPr>
              <a:t>Could include: Cycle parking / racks, improving cycle way access, safe and active routes to schools, </a:t>
            </a:r>
            <a:r>
              <a:rPr lang="en-GB" sz="2000" b="0" i="0" dirty="0" err="1">
                <a:solidFill>
                  <a:srgbClr val="000000"/>
                </a:solidFill>
                <a:effectLst/>
                <a:latin typeface="Arial" panose="020B0604020202020204" pitchFamily="34" charset="0"/>
                <a:cs typeface="Arial" panose="020B0604020202020204" pitchFamily="34" charset="0"/>
              </a:rPr>
              <a:t>eCargo</a:t>
            </a:r>
            <a:r>
              <a:rPr lang="en-GB" sz="2000" b="0" i="0" dirty="0">
                <a:solidFill>
                  <a:srgbClr val="000000"/>
                </a:solidFill>
                <a:effectLst/>
                <a:latin typeface="Arial" panose="020B0604020202020204" pitchFamily="34" charset="0"/>
                <a:cs typeface="Arial" panose="020B0604020202020204" pitchFamily="34" charset="0"/>
              </a:rPr>
              <a:t> bikes, bike repair hubs, bike libraries</a:t>
            </a:r>
            <a:endParaRPr lang="en-GB" sz="2600" b="0" i="0" u="none" strike="noStrike" baseline="0" dirty="0">
              <a:solidFill>
                <a:srgbClr val="000000"/>
              </a:solidFill>
              <a:latin typeface="Arial" panose="020B0604020202020204" pitchFamily="34" charset="0"/>
              <a:cs typeface="Arial" panose="020B0604020202020204" pitchFamily="34" charset="0"/>
            </a:endParaRPr>
          </a:p>
          <a:p>
            <a:r>
              <a:rPr lang="en-GB" sz="2600" b="1" i="0" u="none" strike="noStrike" baseline="0" dirty="0">
                <a:solidFill>
                  <a:srgbClr val="000000"/>
                </a:solidFill>
                <a:latin typeface="Arial" panose="020B0604020202020204" pitchFamily="34" charset="0"/>
                <a:cs typeface="Arial" panose="020B0604020202020204" pitchFamily="34" charset="0"/>
              </a:rPr>
              <a:t>Food/waste:</a:t>
            </a:r>
            <a:r>
              <a:rPr lang="en-GB" sz="2600" b="0" i="0" u="none" strike="noStrike" baseline="0" dirty="0">
                <a:solidFill>
                  <a:srgbClr val="000000"/>
                </a:solidFill>
                <a:latin typeface="Arial" panose="020B0604020202020204" pitchFamily="34" charset="0"/>
                <a:cs typeface="Arial" panose="020B0604020202020204" pitchFamily="34" charset="0"/>
              </a:rPr>
              <a:t> reduce food waste</a:t>
            </a:r>
          </a:p>
          <a:p>
            <a:pPr marL="0" indent="0" algn="l">
              <a:buNone/>
            </a:pPr>
            <a:r>
              <a:rPr lang="en-GB" sz="2000" b="0" i="0" dirty="0">
                <a:solidFill>
                  <a:srgbClr val="000000"/>
                </a:solidFill>
                <a:effectLst/>
                <a:latin typeface="Arial" panose="020B0604020202020204" pitchFamily="34" charset="0"/>
                <a:cs typeface="Arial" panose="020B0604020202020204" pitchFamily="34" charset="0"/>
              </a:rPr>
              <a:t>Could include: Community composting facilities, community gardens / allotments, community fridges, </a:t>
            </a:r>
            <a:r>
              <a:rPr lang="en-GB" sz="2000" b="0" i="0" u="none" strike="noStrike" baseline="0" dirty="0">
                <a:solidFill>
                  <a:srgbClr val="000000"/>
                </a:solidFill>
                <a:latin typeface="Arial" panose="020B0604020202020204" pitchFamily="34" charset="0"/>
                <a:cs typeface="Arial" panose="020B0604020202020204" pitchFamily="34" charset="0"/>
              </a:rPr>
              <a:t>Food pledges from local businesses, Food markets</a:t>
            </a:r>
            <a:endParaRPr lang="en-GB" sz="2600" b="0" i="0" u="none" strike="noStrike" baseline="0" dirty="0">
              <a:solidFill>
                <a:srgbClr val="000000"/>
              </a:solidFill>
              <a:latin typeface="Arial" panose="020B0604020202020204" pitchFamily="34" charset="0"/>
              <a:cs typeface="Arial" panose="020B0604020202020204" pitchFamily="34" charset="0"/>
            </a:endParaRPr>
          </a:p>
          <a:p>
            <a:r>
              <a:rPr lang="en-GB" sz="2600" b="1" i="0" u="none" strike="noStrike" baseline="0" dirty="0">
                <a:solidFill>
                  <a:srgbClr val="000000"/>
                </a:solidFill>
                <a:latin typeface="Arial" panose="020B0604020202020204" pitchFamily="34" charset="0"/>
                <a:cs typeface="Arial" panose="020B0604020202020204" pitchFamily="34" charset="0"/>
              </a:rPr>
              <a:t>Shopping and Recycling: </a:t>
            </a:r>
            <a:r>
              <a:rPr lang="en-GB" sz="2600" b="0" i="0" u="none" strike="noStrike" baseline="0" dirty="0">
                <a:solidFill>
                  <a:srgbClr val="000000"/>
                </a:solidFill>
                <a:latin typeface="Arial" panose="020B0604020202020204" pitchFamily="34" charset="0"/>
                <a:cs typeface="Arial" panose="020B0604020202020204" pitchFamily="34" charset="0"/>
              </a:rPr>
              <a:t>Increase the variety and number of recycling facilities in the local community and initiatives aimed at reducing, reusing and recycling.</a:t>
            </a:r>
          </a:p>
          <a:p>
            <a:pPr marL="0" indent="0" algn="l">
              <a:buNone/>
            </a:pPr>
            <a:r>
              <a:rPr lang="en-GB" sz="2000" b="0" i="0" u="none" strike="noStrike" baseline="0" dirty="0">
                <a:solidFill>
                  <a:srgbClr val="000000"/>
                </a:solidFill>
                <a:latin typeface="Arial" panose="020B0604020202020204" pitchFamily="34" charset="0"/>
                <a:cs typeface="Arial" panose="020B0604020202020204" pitchFamily="34" charset="0"/>
              </a:rPr>
              <a:t>Could include: Swap shops, water filling stations, single use plastics elimination, musical instrument reuse, paint recycling, toy library, Initiatives aimed at reducing waste-reusable coffee cups, Community repair hubs, a library of things</a:t>
            </a:r>
          </a:p>
          <a:p>
            <a:r>
              <a:rPr lang="en-GB" sz="2600" b="1" i="0" u="none" strike="noStrike" baseline="0" dirty="0">
                <a:solidFill>
                  <a:srgbClr val="000000"/>
                </a:solidFill>
                <a:latin typeface="Arial" panose="020B0604020202020204" pitchFamily="34" charset="0"/>
                <a:cs typeface="Arial" panose="020B0604020202020204" pitchFamily="34" charset="0"/>
              </a:rPr>
              <a:t>Local Climate and environmental action: </a:t>
            </a:r>
            <a:r>
              <a:rPr lang="en-GB" sz="2600" b="0" i="0" u="none" strike="noStrike" baseline="0" dirty="0">
                <a:solidFill>
                  <a:srgbClr val="000000"/>
                </a:solidFill>
                <a:latin typeface="Arial" panose="020B0604020202020204" pitchFamily="34" charset="0"/>
                <a:cs typeface="Arial" panose="020B0604020202020204" pitchFamily="34" charset="0"/>
              </a:rPr>
              <a:t>take a holistic approach to managing the local environment, including in relation to climate action</a:t>
            </a:r>
            <a:endParaRPr lang="en-GB" sz="2600" b="1" i="0" u="none" strike="noStrike" baseline="0" dirty="0">
              <a:solidFill>
                <a:srgbClr val="000000"/>
              </a:solidFill>
              <a:latin typeface="Arial" panose="020B0604020202020204" pitchFamily="34" charset="0"/>
              <a:cs typeface="Arial" panose="020B0604020202020204" pitchFamily="34" charset="0"/>
            </a:endParaRPr>
          </a:p>
          <a:p>
            <a:pPr marL="0" indent="0" algn="l">
              <a:buNone/>
            </a:pPr>
            <a:r>
              <a:rPr lang="en-GB" sz="2000" i="0" u="none" strike="noStrike" baseline="0" dirty="0">
                <a:solidFill>
                  <a:srgbClr val="000000"/>
                </a:solidFill>
                <a:latin typeface="Arial" panose="020B0604020202020204" pitchFamily="34" charset="0"/>
                <a:cs typeface="Arial" panose="020B0604020202020204" pitchFamily="34" charset="0"/>
              </a:rPr>
              <a:t>Could include: measures to reduce harmful effects of extreme climate events such as planted mounds to slow flood water, constructed storm water wetlands. Mini forests, dispersed orchards (fruit trees), community gardens, roof gardens, pollinator projects, </a:t>
            </a:r>
            <a:r>
              <a:rPr lang="en-GB" sz="2000" b="0" i="0" u="none" strike="noStrike" baseline="0" dirty="0">
                <a:solidFill>
                  <a:srgbClr val="000000"/>
                </a:solidFill>
                <a:latin typeface="Arial" panose="020B0604020202020204" pitchFamily="34" charset="0"/>
                <a:cs typeface="Arial" panose="020B0604020202020204" pitchFamily="34" charset="0"/>
              </a:rPr>
              <a:t>Ponds, Rain Gardens/SUDS,  Climate resilience projects</a:t>
            </a:r>
          </a:p>
          <a:p>
            <a:pPr marL="0" indent="0" algn="l">
              <a:buNone/>
            </a:pPr>
            <a:endParaRPr lang="en-GB" sz="2000" dirty="0">
              <a:solidFill>
                <a:srgbClr val="000000"/>
              </a:solidFill>
              <a:latin typeface="Arial" panose="020B0604020202020204" pitchFamily="34" charset="0"/>
              <a:cs typeface="Arial" panose="020B0604020202020204" pitchFamily="34" charset="0"/>
            </a:endParaRPr>
          </a:p>
          <a:p>
            <a:pPr marL="0" indent="0" algn="l">
              <a:buNone/>
            </a:pPr>
            <a:r>
              <a:rPr lang="en-GB" sz="2300" b="0" i="0" u="none" strike="noStrike" baseline="0" dirty="0">
                <a:solidFill>
                  <a:srgbClr val="000000"/>
                </a:solidFill>
                <a:latin typeface="Arial" panose="020B0604020202020204" pitchFamily="34" charset="0"/>
                <a:cs typeface="Arial" panose="020B0604020202020204" pitchFamily="34" charset="0"/>
              </a:rPr>
              <a:t>Projects</a:t>
            </a:r>
            <a:r>
              <a:rPr lang="en-GB" sz="2000" b="0" i="0" u="none" strike="noStrike" baseline="0" dirty="0">
                <a:solidFill>
                  <a:srgbClr val="000000"/>
                </a:solidFill>
                <a:latin typeface="Arial" panose="020B0604020202020204" pitchFamily="34" charset="0"/>
                <a:cs typeface="Arial" panose="020B0604020202020204" pitchFamily="34" charset="0"/>
              </a:rPr>
              <a:t> </a:t>
            </a:r>
            <a:r>
              <a:rPr lang="en-GB" sz="2300" b="0" i="0" dirty="0">
                <a:solidFill>
                  <a:srgbClr val="000000"/>
                </a:solidFill>
                <a:effectLst/>
                <a:latin typeface="Arial" panose="020B0604020202020204" pitchFamily="34" charset="0"/>
              </a:rPr>
              <a:t>may comprise </a:t>
            </a:r>
            <a:r>
              <a:rPr lang="en-GB" sz="2300" b="1" i="0" dirty="0">
                <a:solidFill>
                  <a:srgbClr val="000000"/>
                </a:solidFill>
                <a:effectLst/>
                <a:latin typeface="Arial" panose="020B0604020202020204" pitchFamily="34" charset="0"/>
              </a:rPr>
              <a:t>several</a:t>
            </a:r>
            <a:r>
              <a:rPr lang="en-GB" sz="2300" b="0" i="0" dirty="0">
                <a:solidFill>
                  <a:srgbClr val="000000"/>
                </a:solidFill>
                <a:effectLst/>
                <a:latin typeface="Arial" panose="020B0604020202020204" pitchFamily="34" charset="0"/>
              </a:rPr>
              <a:t> of the suggested project types and we would encourage innovation in project ideas</a:t>
            </a:r>
            <a:endParaRPr lang="en-GB" sz="2300" b="0" i="0" u="none" strike="noStrike" baseline="0" dirty="0">
              <a:solidFill>
                <a:srgbClr val="000000"/>
              </a:solidFill>
              <a:latin typeface="Arial" panose="020B0604020202020204" pitchFamily="34" charset="0"/>
              <a:cs typeface="Arial" panose="020B0604020202020204" pitchFamily="34" charset="0"/>
            </a:endParaRPr>
          </a:p>
          <a:p>
            <a:pPr algn="l"/>
            <a:endParaRPr lang="en-GB" sz="1800" b="0" i="0" u="none" strike="noStrike" baseline="0" dirty="0">
              <a:solidFill>
                <a:srgbClr val="000000"/>
              </a:solidFill>
              <a:latin typeface="Calibri" panose="020F0502020204030204" pitchFamily="34" charset="0"/>
            </a:endParaRPr>
          </a:p>
          <a:p>
            <a:pPr marL="0" indent="0">
              <a:buNone/>
            </a:pPr>
            <a:endParaRPr lang="en-GB" sz="1800" i="0" u="none" strike="noStrike" baseline="0" dirty="0">
              <a:solidFill>
                <a:srgbClr val="000000"/>
              </a:solidFill>
              <a:latin typeface="Calibri" panose="020F0502020204030204" pitchFamily="34" charset="0"/>
            </a:endParaRPr>
          </a:p>
          <a:p>
            <a:endParaRPr lang="en-GB" dirty="0"/>
          </a:p>
        </p:txBody>
      </p:sp>
    </p:spTree>
    <p:extLst>
      <p:ext uri="{BB962C8B-B14F-4D97-AF65-F5344CB8AC3E}">
        <p14:creationId xmlns:p14="http://schemas.microsoft.com/office/powerpoint/2010/main" val="159613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902A-8EDA-FA62-EF42-3E43450E74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F81C12B-494E-B784-B295-CAFD49BE3517}"/>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64A5727-EAA6-4286-69AD-0942D9094453}"/>
              </a:ext>
            </a:extLst>
          </p:cNvPr>
          <p:cNvPicPr>
            <a:picLocks noChangeAspect="1"/>
          </p:cNvPicPr>
          <p:nvPr/>
        </p:nvPicPr>
        <p:blipFill>
          <a:blip r:embed="rId2"/>
          <a:stretch>
            <a:fillRect/>
          </a:stretch>
        </p:blipFill>
        <p:spPr>
          <a:xfrm>
            <a:off x="0" y="3353"/>
            <a:ext cx="12192000" cy="6851293"/>
          </a:xfrm>
          <a:prstGeom prst="rect">
            <a:avLst/>
          </a:prstGeom>
        </p:spPr>
      </p:pic>
    </p:spTree>
    <p:extLst>
      <p:ext uri="{BB962C8B-B14F-4D97-AF65-F5344CB8AC3E}">
        <p14:creationId xmlns:p14="http://schemas.microsoft.com/office/powerpoint/2010/main" val="207290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CC35F1-2399-513D-4426-E615E84D7142}"/>
              </a:ext>
            </a:extLst>
          </p:cNvPr>
          <p:cNvSpPr>
            <a:spLocks noGrp="1"/>
          </p:cNvSpPr>
          <p:nvPr>
            <p:ph type="title"/>
          </p:nvPr>
        </p:nvSpPr>
        <p:spPr>
          <a:xfrm>
            <a:off x="6513788" y="0"/>
            <a:ext cx="5237229" cy="1807305"/>
          </a:xfrm>
        </p:spPr>
        <p:txBody>
          <a:bodyPr>
            <a:normAutofit fontScale="90000"/>
          </a:bodyPr>
          <a:lstStyle/>
          <a:p>
            <a:r>
              <a:rPr lang="en-GB" sz="6600" b="1" dirty="0">
                <a:solidFill>
                  <a:schemeClr val="accent6">
                    <a:lumMod val="50000"/>
                  </a:schemeClr>
                </a:solidFill>
                <a:latin typeface="Arial" panose="020B0604020202020204" pitchFamily="34" charset="0"/>
                <a:cs typeface="Arial" panose="020B0604020202020204" pitchFamily="34" charset="0"/>
              </a:rPr>
              <a:t>Eligible Costs</a:t>
            </a:r>
          </a:p>
        </p:txBody>
      </p:sp>
      <p:pic>
        <p:nvPicPr>
          <p:cNvPr id="3074" name="Picture 2" descr="How to make EV charging pay | EY - Global">
            <a:extLst>
              <a:ext uri="{FF2B5EF4-FFF2-40B4-BE49-F238E27FC236}">
                <a16:creationId xmlns:a16="http://schemas.microsoft.com/office/drawing/2014/main" id="{B1E62EFF-3ACE-75BF-04FD-E860DC73D5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19" r="17246"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1716E4-0BF8-F12C-046E-F5C41EA982D4}"/>
              </a:ext>
            </a:extLst>
          </p:cNvPr>
          <p:cNvSpPr>
            <a:spLocks noGrp="1"/>
          </p:cNvSpPr>
          <p:nvPr>
            <p:ph idx="1"/>
          </p:nvPr>
        </p:nvSpPr>
        <p:spPr>
          <a:xfrm>
            <a:off x="6513788" y="1847850"/>
            <a:ext cx="4840010" cy="4329113"/>
          </a:xfrm>
        </p:spPr>
        <p:txBody>
          <a:bodyPr>
            <a:normAutofit fontScale="85000" lnSpcReduction="20000"/>
          </a:bodyPr>
          <a:lstStyle/>
          <a:p>
            <a:endParaRPr lang="en-GB" sz="2000" b="0" i="0" u="none" strike="noStrike" baseline="0" dirty="0">
              <a:latin typeface="Calibri" panose="020F0502020204030204" pitchFamily="34" charset="0"/>
            </a:endParaRPr>
          </a:p>
          <a:p>
            <a:r>
              <a:rPr lang="en-GB" b="0" i="0" u="none" strike="noStrike" baseline="0" dirty="0">
                <a:latin typeface="Arial" panose="020B0604020202020204" pitchFamily="34" charset="0"/>
                <a:cs typeface="Arial" panose="020B0604020202020204" pitchFamily="34" charset="0"/>
              </a:rPr>
              <a:t>Predominantly capital</a:t>
            </a:r>
          </a:p>
          <a:p>
            <a:r>
              <a:rPr lang="en-GB" b="0" i="0" u="none" strike="noStrike" baseline="0" dirty="0">
                <a:latin typeface="Arial" panose="020B0604020202020204" pitchFamily="34" charset="0"/>
                <a:cs typeface="Arial" panose="020B0604020202020204" pitchFamily="34" charset="0"/>
              </a:rPr>
              <a:t>For the sole purpose of implementing the project and necessary for delivery</a:t>
            </a:r>
          </a:p>
          <a:p>
            <a:r>
              <a:rPr lang="en-GB" b="0" i="0" u="none" strike="noStrike" baseline="0" dirty="0">
                <a:latin typeface="Arial" panose="020B0604020202020204" pitchFamily="34" charset="0"/>
                <a:cs typeface="Arial" panose="020B0604020202020204" pitchFamily="34" charset="0"/>
              </a:rPr>
              <a:t>Verifiable and reasonable </a:t>
            </a:r>
          </a:p>
          <a:p>
            <a:r>
              <a:rPr lang="en-GB" b="0" i="0" u="none" strike="noStrike" baseline="0" dirty="0">
                <a:latin typeface="Arial" panose="020B0604020202020204" pitchFamily="34" charset="0"/>
                <a:cs typeface="Arial" panose="020B0604020202020204" pitchFamily="34" charset="0"/>
              </a:rPr>
              <a:t>No duplicate public funding but can have match funding as long as the CCAP funding component can stand on its own merits and be independent of the other funding. </a:t>
            </a:r>
          </a:p>
          <a:p>
            <a:r>
              <a:rPr lang="en-GB" b="0" i="0" u="none" strike="noStrike" baseline="0" dirty="0">
                <a:latin typeface="Arial" panose="020B0604020202020204" pitchFamily="34" charset="0"/>
                <a:cs typeface="Arial" panose="020B0604020202020204" pitchFamily="34" charset="0"/>
              </a:rPr>
              <a:t>Must comply with State Aid requirements </a:t>
            </a:r>
          </a:p>
        </p:txBody>
      </p:sp>
    </p:spTree>
    <p:extLst>
      <p:ext uri="{BB962C8B-B14F-4D97-AF65-F5344CB8AC3E}">
        <p14:creationId xmlns:p14="http://schemas.microsoft.com/office/powerpoint/2010/main" val="3022431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997</Words>
  <Application>Microsoft Office PowerPoint</Application>
  <PresentationFormat>Widescreen</PresentationFormat>
  <Paragraphs>99</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Meiryo</vt:lpstr>
      <vt:lpstr>Arial</vt:lpstr>
      <vt:lpstr>Calibri</vt:lpstr>
      <vt:lpstr>Calibri Light</vt:lpstr>
      <vt:lpstr>Office Theme</vt:lpstr>
      <vt:lpstr>Community Climate Action Fund</vt:lpstr>
      <vt:lpstr>Community Climate Action Programme</vt:lpstr>
      <vt:lpstr>Strand 1A Overview</vt:lpstr>
      <vt:lpstr>Funding Available</vt:lpstr>
      <vt:lpstr>Who can apply?</vt:lpstr>
      <vt:lpstr>Eligible Projects</vt:lpstr>
      <vt:lpstr>Project themes</vt:lpstr>
      <vt:lpstr>PowerPoint Presentation</vt:lpstr>
      <vt:lpstr>Eligible Costs</vt:lpstr>
      <vt:lpstr>Ineligible Costs</vt:lpstr>
      <vt:lpstr>How will projects be evaluated, selected and approved?</vt:lpstr>
      <vt:lpstr>How will projects be evaluated, selected and approved?</vt:lpstr>
      <vt:lpstr>Frequently Asked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Climate Action Fund</dc:title>
  <dc:creator>Eilish Morgan</dc:creator>
  <cp:lastModifiedBy>Eilish Morgan</cp:lastModifiedBy>
  <cp:revision>3</cp:revision>
  <dcterms:created xsi:type="dcterms:W3CDTF">2024-01-25T12:51:51Z</dcterms:created>
  <dcterms:modified xsi:type="dcterms:W3CDTF">2024-01-26T10:40:46Z</dcterms:modified>
</cp:coreProperties>
</file>