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56" r:id="rId3"/>
    <p:sldId id="257" r:id="rId4"/>
    <p:sldId id="258" r:id="rId5"/>
    <p:sldId id="259" r:id="rId6"/>
    <p:sldId id="260" r:id="rId7"/>
    <p:sldId id="261" r:id="rId8"/>
    <p:sldId id="262"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387" autoAdjust="0"/>
  </p:normalViewPr>
  <p:slideViewPr>
    <p:cSldViewPr snapToGrid="0">
      <p:cViewPr varScale="1">
        <p:scale>
          <a:sx n="104" d="100"/>
          <a:sy n="104" d="100"/>
        </p:scale>
        <p:origin x="15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4FD2C-87F1-4C27-B46D-C2CDABD46282}" type="datetimeFigureOut">
              <a:rPr lang="en-GB" smtClean="0"/>
              <a:t>21/02/2020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B6BDD-02A6-411C-885D-6FB26378E85C}" type="slidenum">
              <a:rPr lang="en-GB" smtClean="0"/>
              <a:t>‹#›</a:t>
            </a:fld>
            <a:endParaRPr lang="en-GB"/>
          </a:p>
        </p:txBody>
      </p:sp>
    </p:spTree>
    <p:extLst>
      <p:ext uri="{BB962C8B-B14F-4D97-AF65-F5344CB8AC3E}">
        <p14:creationId xmlns:p14="http://schemas.microsoft.com/office/powerpoint/2010/main" val="3601875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B6BDD-02A6-411C-885D-6FB26378E85C}" type="slidenum">
              <a:rPr lang="en-GB" smtClean="0"/>
              <a:t>1</a:t>
            </a:fld>
            <a:endParaRPr lang="en-GB"/>
          </a:p>
        </p:txBody>
      </p:sp>
    </p:spTree>
    <p:extLst>
      <p:ext uri="{BB962C8B-B14F-4D97-AF65-F5344CB8AC3E}">
        <p14:creationId xmlns:p14="http://schemas.microsoft.com/office/powerpoint/2010/main" val="26091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KW:  Across schools inconsistent uptake of FSME is evident. Entitlement and uptake are not measured against each other to provide an adequate picture. For children affected by poverty  the food they eat during the school day is particularly important because the food at home may be insufficient or inadequate. </a:t>
            </a:r>
          </a:p>
          <a:p>
            <a:r>
              <a:rPr lang="en-GB" dirty="0"/>
              <a:t>Up to age seven, children in Scotland and England benefit from free school meals regardless of their family income, and uptake is reportedly high, but there is no universal provision in Wales and Northern Ireland. Children in England, and some in Scotland, benefit from the Free Fruit and Vegetable Scheme which provides them with a piece of fruit or a vegetable each day, but again Wales and Northern Ireland do not have the scheme. In Wales, all children in primary schools are entitled to free breakfast, but uptake is low among children living in deprivation </a:t>
            </a:r>
          </a:p>
          <a:p>
            <a:r>
              <a:rPr lang="en-GB" dirty="0"/>
              <a:t>Another concern is the quality of food provided ? Is it healthy is it nutritious. A food inquiry carried out involving </a:t>
            </a:r>
            <a:r>
              <a:rPr lang="en-GB" dirty="0" err="1"/>
              <a:t>youmg</a:t>
            </a:r>
            <a:r>
              <a:rPr lang="en-GB" dirty="0"/>
              <a:t> people supports the call to loosed the grip of ‘ food poverty’ on children and young people </a:t>
            </a:r>
          </a:p>
          <a:p>
            <a:r>
              <a:rPr lang="en-GB" dirty="0"/>
              <a:t> </a:t>
            </a:r>
          </a:p>
        </p:txBody>
      </p:sp>
      <p:sp>
        <p:nvSpPr>
          <p:cNvPr id="4" name="Slide Number Placeholder 3"/>
          <p:cNvSpPr>
            <a:spLocks noGrp="1"/>
          </p:cNvSpPr>
          <p:nvPr>
            <p:ph type="sldNum" sz="quarter" idx="5"/>
          </p:nvPr>
        </p:nvSpPr>
        <p:spPr/>
        <p:txBody>
          <a:bodyPr/>
          <a:lstStyle/>
          <a:p>
            <a:fld id="{16DB6BDD-02A6-411C-885D-6FB26378E85C}" type="slidenum">
              <a:rPr lang="en-GB" smtClean="0"/>
              <a:t>3</a:t>
            </a:fld>
            <a:endParaRPr lang="en-GB"/>
          </a:p>
        </p:txBody>
      </p:sp>
    </p:spTree>
    <p:extLst>
      <p:ext uri="{BB962C8B-B14F-4D97-AF65-F5344CB8AC3E}">
        <p14:creationId xmlns:p14="http://schemas.microsoft.com/office/powerpoint/2010/main" val="96256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3.7 Support and improve the life opportunities of those living in poverty in Fermanagh and Omagh through enhanced partnership approaches </a:t>
            </a:r>
            <a:endParaRPr lang="en-GB" dirty="0"/>
          </a:p>
          <a:p>
            <a:endParaRPr lang="en-GB" dirty="0"/>
          </a:p>
          <a:p>
            <a:r>
              <a:rPr lang="en-GB" b="1" dirty="0"/>
              <a:t>Through the poverty working group support the implementation of the Children’s Right to Food Charter in schools, after school clubs and school holiday schemes in areas of most need  </a:t>
            </a:r>
            <a:endParaRPr lang="en-GB" dirty="0"/>
          </a:p>
          <a:p>
            <a:r>
              <a:rPr lang="en-GB" dirty="0"/>
              <a:t> </a:t>
            </a:r>
          </a:p>
          <a:p>
            <a:r>
              <a:rPr lang="en-GB" dirty="0"/>
              <a:t>To ensure an evidence led approach is taken to prioritising those areas that are in most need an exercise to define the primary and post primary school with a threshold of 40% FSME uptake was undertaken.  The following 5 primary and post primary schools were identified:#</a:t>
            </a:r>
          </a:p>
          <a:p>
            <a:r>
              <a:rPr lang="en-GB" sz="1200" b="1" kern="1200" dirty="0">
                <a:solidFill>
                  <a:schemeClr val="tx1"/>
                </a:solidFill>
                <a:effectLst/>
                <a:latin typeface="+mn-lt"/>
                <a:ea typeface="+mn-ea"/>
                <a:cs typeface="+mn-cs"/>
              </a:rPr>
              <a:t>Primary Schools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Belleek Primary School 			44.44%</a:t>
            </a:r>
          </a:p>
          <a:p>
            <a:pPr lvl="0"/>
            <a:r>
              <a:rPr lang="en-GB" sz="1200" kern="1200" dirty="0" err="1">
                <a:solidFill>
                  <a:schemeClr val="tx1"/>
                </a:solidFill>
                <a:effectLst/>
                <a:latin typeface="+mn-lt"/>
                <a:ea typeface="+mn-ea"/>
                <a:cs typeface="+mn-cs"/>
              </a:rPr>
              <a:t>Newtownbutler</a:t>
            </a:r>
            <a:r>
              <a:rPr lang="en-GB" sz="1200" kern="1200" dirty="0">
                <a:solidFill>
                  <a:schemeClr val="tx1"/>
                </a:solidFill>
                <a:effectLst/>
                <a:latin typeface="+mn-lt"/>
                <a:ea typeface="+mn-ea"/>
                <a:cs typeface="+mn-cs"/>
              </a:rPr>
              <a:t> Primary School 		41.46% </a:t>
            </a:r>
          </a:p>
          <a:p>
            <a:pPr lvl="0"/>
            <a:r>
              <a:rPr lang="en-GB" sz="1200" kern="1200" dirty="0" err="1">
                <a:solidFill>
                  <a:schemeClr val="tx1"/>
                </a:solidFill>
                <a:effectLst/>
                <a:latin typeface="+mn-lt"/>
                <a:ea typeface="+mn-ea"/>
                <a:cs typeface="+mn-cs"/>
              </a:rPr>
              <a:t>Langfield</a:t>
            </a:r>
            <a:r>
              <a:rPr lang="en-GB" sz="1200" kern="1200" dirty="0">
                <a:solidFill>
                  <a:schemeClr val="tx1"/>
                </a:solidFill>
                <a:effectLst/>
                <a:latin typeface="+mn-lt"/>
                <a:ea typeface="+mn-ea"/>
                <a:cs typeface="+mn-cs"/>
              </a:rPr>
              <a:t> Primary School 			47.62% </a:t>
            </a:r>
          </a:p>
          <a:p>
            <a:pPr lvl="0"/>
            <a:r>
              <a:rPr lang="en-GB" sz="1200" kern="1200" dirty="0">
                <a:solidFill>
                  <a:schemeClr val="tx1"/>
                </a:solidFill>
                <a:effectLst/>
                <a:latin typeface="+mn-lt"/>
                <a:ea typeface="+mn-ea"/>
                <a:cs typeface="+mn-cs"/>
              </a:rPr>
              <a:t>Jones Memorial Primary School 		44.02% </a:t>
            </a:r>
          </a:p>
          <a:p>
            <a:pPr lvl="0"/>
            <a:r>
              <a:rPr lang="en-GB" sz="1200" kern="1200" dirty="0">
                <a:solidFill>
                  <a:schemeClr val="tx1"/>
                </a:solidFill>
                <a:effectLst/>
                <a:latin typeface="+mn-lt"/>
                <a:ea typeface="+mn-ea"/>
                <a:cs typeface="+mn-cs"/>
              </a:rPr>
              <a:t>Christ the King Primary School 		60.66%</a:t>
            </a:r>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16DB6BDD-02A6-411C-885D-6FB26378E85C}" type="slidenum">
              <a:rPr lang="en-GB" smtClean="0"/>
              <a:t>4</a:t>
            </a:fld>
            <a:endParaRPr lang="en-GB"/>
          </a:p>
        </p:txBody>
      </p:sp>
    </p:spTree>
    <p:extLst>
      <p:ext uri="{BB962C8B-B14F-4D97-AF65-F5344CB8AC3E}">
        <p14:creationId xmlns:p14="http://schemas.microsoft.com/office/powerpoint/2010/main" val="93047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B6BDD-02A6-411C-885D-6FB26378E85C}" type="slidenum">
              <a:rPr lang="en-GB" smtClean="0"/>
              <a:t>5</a:t>
            </a:fld>
            <a:endParaRPr lang="en-GB"/>
          </a:p>
        </p:txBody>
      </p:sp>
    </p:spTree>
    <p:extLst>
      <p:ext uri="{BB962C8B-B14F-4D97-AF65-F5344CB8AC3E}">
        <p14:creationId xmlns:p14="http://schemas.microsoft.com/office/powerpoint/2010/main" val="259253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B6BDD-02A6-411C-885D-6FB26378E85C}" type="slidenum">
              <a:rPr lang="en-GB" smtClean="0"/>
              <a:t>7</a:t>
            </a:fld>
            <a:endParaRPr lang="en-GB"/>
          </a:p>
        </p:txBody>
      </p:sp>
    </p:spTree>
    <p:extLst>
      <p:ext uri="{BB962C8B-B14F-4D97-AF65-F5344CB8AC3E}">
        <p14:creationId xmlns:p14="http://schemas.microsoft.com/office/powerpoint/2010/main" val="218008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a:t>
            </a:r>
            <a:r>
              <a:rPr lang="en-GB" sz="1200" kern="1200" dirty="0" err="1">
                <a:solidFill>
                  <a:schemeClr val="tx1"/>
                </a:solidFill>
                <a:effectLst/>
                <a:latin typeface="+mn-lt"/>
                <a:ea typeface="+mn-ea"/>
                <a:cs typeface="+mn-cs"/>
              </a:rPr>
              <a:t>SSm</a:t>
            </a:r>
            <a:r>
              <a:rPr lang="en-GB" sz="1200" kern="1200" dirty="0">
                <a:solidFill>
                  <a:schemeClr val="tx1"/>
                </a:solidFill>
                <a:effectLst/>
                <a:latin typeface="+mn-lt"/>
                <a:ea typeface="+mn-ea"/>
                <a:cs typeface="+mn-cs"/>
              </a:rPr>
              <a:t> provides clients with access to food whilst requiring them to access a wraparound of services with the aim of providing a holistic approach to a transition out of poverty.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proposal makes a case for the implementation of a Social Supermarket Model as a transitional model for food bank users needing additional support for a longer period of time  (Foodbanks which deal with crisis intervention on a short term 4- 6 week basis ), a </a:t>
            </a:r>
            <a:r>
              <a:rPr lang="en-GB" sz="1200" kern="1200" dirty="0" err="1">
                <a:solidFill>
                  <a:schemeClr val="tx1"/>
                </a:solidFill>
                <a:effectLst/>
                <a:latin typeface="+mn-lt"/>
                <a:ea typeface="+mn-ea"/>
                <a:cs typeface="+mn-cs"/>
              </a:rPr>
              <a:t>SSm</a:t>
            </a:r>
            <a:r>
              <a:rPr lang="en-GB" sz="1200" kern="1200" dirty="0">
                <a:solidFill>
                  <a:schemeClr val="tx1"/>
                </a:solidFill>
                <a:effectLst/>
                <a:latin typeface="+mn-lt"/>
                <a:ea typeface="+mn-ea"/>
                <a:cs typeface="+mn-cs"/>
              </a:rPr>
              <a:t> can provide people with a pathway out of poverty by recognising that access to affordable food is only one factor and that access to and uptake of wraparound services to address advice needs, training, skills, healthy eating etc. may provide a more holistic approach to a transition out of poverty. Core elements of existing models are access criteria, support for a time limited period alongside a financial transaction to avail of the Social Supermarket support and that access to food is dependent on the uptake of wraparound services to address the underlying cause of the individual’s need. </a:t>
            </a: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is an identified ‘need’ for a </a:t>
            </a:r>
            <a:r>
              <a:rPr lang="en-US" sz="1200" kern="1200" dirty="0" err="1">
                <a:solidFill>
                  <a:schemeClr val="tx1"/>
                </a:solidFill>
                <a:effectLst/>
                <a:latin typeface="+mn-lt"/>
                <a:ea typeface="+mn-ea"/>
                <a:cs typeface="+mn-cs"/>
              </a:rPr>
              <a:t>SSm</a:t>
            </a:r>
            <a:r>
              <a:rPr lang="en-US" sz="1200" kern="1200" dirty="0">
                <a:solidFill>
                  <a:schemeClr val="tx1"/>
                </a:solidFill>
                <a:effectLst/>
                <a:latin typeface="+mn-lt"/>
                <a:ea typeface="+mn-ea"/>
                <a:cs typeface="+mn-cs"/>
              </a:rPr>
              <a:t> in Fermanagh and Omagh. The FO 2030 Community Plan action 3.7 </a:t>
            </a:r>
            <a:r>
              <a:rPr lang="en-US" sz="1200" kern="1200" dirty="0" err="1">
                <a:solidFill>
                  <a:schemeClr val="tx1"/>
                </a:solidFill>
                <a:effectLst/>
                <a:latin typeface="+mn-lt"/>
                <a:ea typeface="+mn-ea"/>
                <a:cs typeface="+mn-cs"/>
              </a:rPr>
              <a:t>proritises</a:t>
            </a:r>
            <a:r>
              <a:rPr lang="en-US" sz="1200" kern="1200" dirty="0">
                <a:solidFill>
                  <a:schemeClr val="tx1"/>
                </a:solidFill>
                <a:effectLst/>
                <a:latin typeface="+mn-lt"/>
                <a:ea typeface="+mn-ea"/>
                <a:cs typeface="+mn-cs"/>
              </a:rPr>
              <a:t> alleviating the impacts of Poverty for the most vulnerable in the District clearly highlights the urgency.  At the Strategic Partnership Board Meeting on the 20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June 2019, an agreement amongst partners to share resources and pilot the poverty action to do so was agreed. Implementation of a Social Supermarket is identified in the plan as a key project to support alleviating poverty and by sustaining funding from the Council would allow the Council to demonstrate commitment and demonstrate impact across boundaries.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DB6BDD-02A6-411C-885D-6FB26378E85C}" type="slidenum">
              <a:rPr lang="en-GB" smtClean="0"/>
              <a:t>8</a:t>
            </a:fld>
            <a:endParaRPr lang="en-GB"/>
          </a:p>
        </p:txBody>
      </p:sp>
    </p:spTree>
    <p:extLst>
      <p:ext uri="{BB962C8B-B14F-4D97-AF65-F5344CB8AC3E}">
        <p14:creationId xmlns:p14="http://schemas.microsoft.com/office/powerpoint/2010/main" val="32427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Access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Access to any social supermarket will need to be controlled to allay any fears of displacement of business from local traders and prevent over-reliance or abuse of the support. It is recognised that community organisations will be best placed to judge how this should operate in their identified geographic locations within the district. Applicants therefore must detail how they would propose to do this and provide some indication of anticipated customer numbers within the duration of the pilot. </a:t>
            </a:r>
          </a:p>
          <a:p>
            <a:r>
              <a:rPr lang="en-GB" sz="1200" kern="1200" dirty="0">
                <a:solidFill>
                  <a:schemeClr val="tx1"/>
                </a:solidFill>
                <a:effectLst/>
                <a:latin typeface="+mn-lt"/>
                <a:ea typeface="+mn-ea"/>
                <a:cs typeface="+mn-cs"/>
              </a:rPr>
              <a:t>By implementing well defined access criteria operators should be able to: </a:t>
            </a:r>
          </a:p>
          <a:p>
            <a:pPr lvl="0"/>
            <a:r>
              <a:rPr lang="en-GB" sz="1200" kern="1200" dirty="0">
                <a:solidFill>
                  <a:schemeClr val="tx1"/>
                </a:solidFill>
                <a:effectLst/>
                <a:latin typeface="+mn-lt"/>
                <a:ea typeface="+mn-ea"/>
                <a:cs typeface="+mn-cs"/>
              </a:rPr>
              <a:t>Monitor the characteristics of the social supermarket customers. </a:t>
            </a:r>
          </a:p>
          <a:p>
            <a:pPr lvl="0"/>
            <a:r>
              <a:rPr lang="en-GB" sz="1200" kern="1200" dirty="0">
                <a:solidFill>
                  <a:schemeClr val="tx1"/>
                </a:solidFill>
                <a:effectLst/>
                <a:latin typeface="+mn-lt"/>
                <a:ea typeface="+mn-ea"/>
                <a:cs typeface="+mn-cs"/>
              </a:rPr>
              <a:t>Ensure that the most vulnerable in the community have access to the support.</a:t>
            </a:r>
          </a:p>
          <a:p>
            <a:pPr lvl="0"/>
            <a:r>
              <a:rPr lang="en-GB" sz="1200" kern="1200" dirty="0">
                <a:solidFill>
                  <a:schemeClr val="tx1"/>
                </a:solidFill>
                <a:effectLst/>
                <a:latin typeface="+mn-lt"/>
                <a:ea typeface="+mn-ea"/>
                <a:cs typeface="+mn-cs"/>
              </a:rPr>
              <a:t>Ensure that customers do not develop an over-reliance on the service.</a:t>
            </a:r>
          </a:p>
          <a:p>
            <a:pPr lvl="0"/>
            <a:r>
              <a:rPr lang="en-GB" sz="1200" kern="1200" dirty="0">
                <a:solidFill>
                  <a:schemeClr val="tx1"/>
                </a:solidFill>
                <a:effectLst/>
                <a:latin typeface="+mn-lt"/>
                <a:ea typeface="+mn-ea"/>
                <a:cs typeface="+mn-cs"/>
              </a:rPr>
              <a:t>Ensure that the numbers accessing the store are limited to preventing stock being exhausted and local retailers being displaced.</a:t>
            </a:r>
          </a:p>
          <a:p>
            <a:r>
              <a:rPr lang="en-GB" sz="1200" b="1" kern="1200" dirty="0">
                <a:solidFill>
                  <a:schemeClr val="tx1"/>
                </a:solidFill>
                <a:effectLst/>
                <a:latin typeface="+mn-lt"/>
                <a:ea typeface="+mn-ea"/>
                <a:cs typeface="+mn-cs"/>
              </a:rPr>
              <a:t>Wraparound Service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recognising that food is only one aspect of poverty the wraparound services linked to the food provision will be crucial to its success in transitioning people out of poverty. The Partnership would welcome the following as a minimum:</a:t>
            </a:r>
          </a:p>
          <a:p>
            <a:pPr lvl="0"/>
            <a:r>
              <a:rPr lang="en-GB" sz="1200" kern="1200" dirty="0">
                <a:solidFill>
                  <a:schemeClr val="tx1"/>
                </a:solidFill>
                <a:effectLst/>
                <a:latin typeface="+mn-lt"/>
                <a:ea typeface="+mn-ea"/>
                <a:cs typeface="+mn-cs"/>
              </a:rPr>
              <a:t>Healthy eating initiatives </a:t>
            </a:r>
          </a:p>
          <a:p>
            <a:pPr lvl="0"/>
            <a:r>
              <a:rPr lang="en-GB" sz="1200" kern="1200" dirty="0">
                <a:solidFill>
                  <a:schemeClr val="tx1"/>
                </a:solidFill>
                <a:effectLst/>
                <a:latin typeface="+mn-lt"/>
                <a:ea typeface="+mn-ea"/>
                <a:cs typeface="+mn-cs"/>
              </a:rPr>
              <a:t>Debt/budgeting advice</a:t>
            </a:r>
          </a:p>
          <a:p>
            <a:pPr lvl="0"/>
            <a:r>
              <a:rPr lang="en-GB" sz="1200" kern="1200" dirty="0">
                <a:solidFill>
                  <a:schemeClr val="tx1"/>
                </a:solidFill>
                <a:effectLst/>
                <a:latin typeface="+mn-lt"/>
                <a:ea typeface="+mn-ea"/>
                <a:cs typeface="+mn-cs"/>
              </a:rPr>
              <a:t>Benefits advice</a:t>
            </a:r>
          </a:p>
          <a:p>
            <a:pPr lvl="0"/>
            <a:r>
              <a:rPr lang="en-GB" sz="1200" kern="1200" dirty="0">
                <a:solidFill>
                  <a:schemeClr val="tx1"/>
                </a:solidFill>
                <a:effectLst/>
                <a:latin typeface="+mn-lt"/>
                <a:ea typeface="+mn-ea"/>
                <a:cs typeface="+mn-cs"/>
              </a:rPr>
              <a:t>Training/employability skills</a:t>
            </a:r>
          </a:p>
          <a:p>
            <a:pPr lvl="0"/>
            <a:r>
              <a:rPr lang="en-GB" sz="1200" kern="1200" dirty="0">
                <a:solidFill>
                  <a:schemeClr val="tx1"/>
                </a:solidFill>
                <a:effectLst/>
                <a:latin typeface="+mn-lt"/>
                <a:ea typeface="+mn-ea"/>
                <a:cs typeface="+mn-cs"/>
              </a:rPr>
              <a:t>Signposting to relevant other organisations. </a:t>
            </a:r>
          </a:p>
          <a:p>
            <a:r>
              <a:rPr lang="en-GB" sz="1200" b="1" kern="1200" dirty="0">
                <a:solidFill>
                  <a:schemeClr val="tx1"/>
                </a:solidFill>
                <a:effectLst/>
                <a:latin typeface="+mn-lt"/>
                <a:ea typeface="+mn-ea"/>
                <a:cs typeface="+mn-cs"/>
              </a:rPr>
              <a:t>Evaluation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Successful groups and organisations will be required to: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Develop a working relationship with the Fermanagh and Omagh Community Planning Partnership’s Poverty Working Group  </a:t>
            </a:r>
          </a:p>
          <a:p>
            <a:pPr lvl="0"/>
            <a:r>
              <a:rPr lang="en-GB" sz="1200" kern="1200" dirty="0">
                <a:solidFill>
                  <a:schemeClr val="tx1"/>
                </a:solidFill>
                <a:effectLst/>
                <a:latin typeface="+mn-lt"/>
                <a:ea typeface="+mn-ea"/>
                <a:cs typeface="+mn-cs"/>
              </a:rPr>
              <a:t>Participate and commit to a monitoring and evaluation framework for a time limited period through the CPP Poverty Working Group. While this is yet to be finalised, and  projects will be consulted on it, the following is a list of possible information that would be collected:</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Number of users;</a:t>
            </a:r>
          </a:p>
          <a:p>
            <a:pPr lvl="0"/>
            <a:r>
              <a:rPr lang="en-GB" sz="1200" kern="1200" dirty="0">
                <a:solidFill>
                  <a:schemeClr val="tx1"/>
                </a:solidFill>
                <a:effectLst/>
                <a:latin typeface="+mn-lt"/>
                <a:ea typeface="+mn-ea"/>
                <a:cs typeface="+mn-cs"/>
              </a:rPr>
              <a:t>Number of individuals accessing additional support services (such as advice clinics, job mentoring/ advice; debt advice, training  etc);</a:t>
            </a:r>
          </a:p>
          <a:p>
            <a:pPr lvl="0"/>
            <a:r>
              <a:rPr lang="en-GB" sz="1200" kern="1200" dirty="0">
                <a:solidFill>
                  <a:schemeClr val="tx1"/>
                </a:solidFill>
                <a:effectLst/>
                <a:latin typeface="+mn-lt"/>
                <a:ea typeface="+mn-ea"/>
                <a:cs typeface="+mn-cs"/>
              </a:rPr>
              <a:t>Total value / volume of food stocked;</a:t>
            </a:r>
          </a:p>
          <a:p>
            <a:pPr lvl="0"/>
            <a:r>
              <a:rPr lang="en-GB" sz="1200" kern="1200" dirty="0">
                <a:solidFill>
                  <a:schemeClr val="tx1"/>
                </a:solidFill>
                <a:effectLst/>
                <a:latin typeface="+mn-lt"/>
                <a:ea typeface="+mn-ea"/>
                <a:cs typeface="+mn-cs"/>
              </a:rPr>
              <a:t>Total value / volume of food purchased;</a:t>
            </a:r>
          </a:p>
          <a:p>
            <a:pPr lvl="0"/>
            <a:r>
              <a:rPr lang="en-GB" sz="1200" kern="1200" dirty="0">
                <a:solidFill>
                  <a:schemeClr val="tx1"/>
                </a:solidFill>
                <a:effectLst/>
                <a:latin typeface="+mn-lt"/>
                <a:ea typeface="+mn-ea"/>
                <a:cs typeface="+mn-cs"/>
              </a:rPr>
              <a:t>Total value of savings achieved;</a:t>
            </a:r>
          </a:p>
          <a:p>
            <a:pPr lvl="0"/>
            <a:r>
              <a:rPr lang="en-GB" sz="1200" kern="1200" dirty="0">
                <a:solidFill>
                  <a:schemeClr val="tx1"/>
                </a:solidFill>
                <a:effectLst/>
                <a:latin typeface="+mn-lt"/>
                <a:ea typeface="+mn-ea"/>
                <a:cs typeface="+mn-cs"/>
              </a:rPr>
              <a:t>Number of Volunteers hours provided;</a:t>
            </a:r>
          </a:p>
          <a:p>
            <a:pPr lvl="0"/>
            <a:r>
              <a:rPr lang="en-GB" sz="1200" kern="1200" dirty="0">
                <a:solidFill>
                  <a:schemeClr val="tx1"/>
                </a:solidFill>
                <a:effectLst/>
                <a:latin typeface="+mn-lt"/>
                <a:ea typeface="+mn-ea"/>
                <a:cs typeface="+mn-cs"/>
              </a:rPr>
              <a:t>Number of job training / placement opportunities provided;</a:t>
            </a:r>
          </a:p>
          <a:p>
            <a:endParaRPr lang="en-GB" dirty="0"/>
          </a:p>
        </p:txBody>
      </p:sp>
      <p:sp>
        <p:nvSpPr>
          <p:cNvPr id="4" name="Slide Number Placeholder 3"/>
          <p:cNvSpPr>
            <a:spLocks noGrp="1"/>
          </p:cNvSpPr>
          <p:nvPr>
            <p:ph type="sldNum" sz="quarter" idx="5"/>
          </p:nvPr>
        </p:nvSpPr>
        <p:spPr/>
        <p:txBody>
          <a:bodyPr/>
          <a:lstStyle/>
          <a:p>
            <a:fld id="{16DB6BDD-02A6-411C-885D-6FB26378E85C}" type="slidenum">
              <a:rPr lang="en-GB" smtClean="0"/>
              <a:t>9</a:t>
            </a:fld>
            <a:endParaRPr lang="en-GB"/>
          </a:p>
        </p:txBody>
      </p:sp>
    </p:spTree>
    <p:extLst>
      <p:ext uri="{BB962C8B-B14F-4D97-AF65-F5344CB8AC3E}">
        <p14:creationId xmlns:p14="http://schemas.microsoft.com/office/powerpoint/2010/main" val="150580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DB6BDD-02A6-411C-885D-6FB26378E85C}" type="slidenum">
              <a:rPr lang="en-GB" smtClean="0"/>
              <a:t>10</a:t>
            </a:fld>
            <a:endParaRPr lang="en-GB"/>
          </a:p>
        </p:txBody>
      </p:sp>
    </p:spTree>
    <p:extLst>
      <p:ext uri="{BB962C8B-B14F-4D97-AF65-F5344CB8AC3E}">
        <p14:creationId xmlns:p14="http://schemas.microsoft.com/office/powerpoint/2010/main" val="401891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AD94-C59E-4DB2-848B-C0610A75F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AA15B4-D74A-4403-9EA5-A948CD034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E546A9-B51D-4DB5-815C-2291F9E10C55}"/>
              </a:ext>
            </a:extLst>
          </p:cNvPr>
          <p:cNvSpPr>
            <a:spLocks noGrp="1"/>
          </p:cNvSpPr>
          <p:nvPr>
            <p:ph type="dt" sz="half" idx="10"/>
          </p:nvPr>
        </p:nvSpPr>
        <p:spPr/>
        <p:txBody>
          <a:bodyPr/>
          <a:lstStyle/>
          <a:p>
            <a:fld id="{BFAF5C38-CB5F-492D-BBC0-C8D2AC2CA739}" type="datetimeFigureOut">
              <a:rPr lang="en-GB" smtClean="0"/>
              <a:t>21/02/2020</a:t>
            </a:fld>
            <a:endParaRPr lang="en-GB"/>
          </a:p>
        </p:txBody>
      </p:sp>
      <p:sp>
        <p:nvSpPr>
          <p:cNvPr id="5" name="Footer Placeholder 4">
            <a:extLst>
              <a:ext uri="{FF2B5EF4-FFF2-40B4-BE49-F238E27FC236}">
                <a16:creationId xmlns:a16="http://schemas.microsoft.com/office/drawing/2014/main" id="{C72E593C-2074-4F29-BB5B-0C26E45E05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D445BD-4CAD-4540-B454-D9048DCF4987}"/>
              </a:ext>
            </a:extLst>
          </p:cNvPr>
          <p:cNvSpPr>
            <a:spLocks noGrp="1"/>
          </p:cNvSpPr>
          <p:nvPr>
            <p:ph type="sldNum" sz="quarter" idx="12"/>
          </p:nvPr>
        </p:nvSpPr>
        <p:spPr/>
        <p:txBody>
          <a:bodyPr/>
          <a:lstStyle/>
          <a:p>
            <a:fld id="{1F7006F7-C7A2-49A7-A7C1-CBC6589CDF2A}" type="slidenum">
              <a:rPr lang="en-GB" smtClean="0"/>
              <a:t>‹#›</a:t>
            </a:fld>
            <a:endParaRPr lang="en-GB"/>
          </a:p>
        </p:txBody>
      </p:sp>
    </p:spTree>
    <p:extLst>
      <p:ext uri="{BB962C8B-B14F-4D97-AF65-F5344CB8AC3E}">
        <p14:creationId xmlns:p14="http://schemas.microsoft.com/office/powerpoint/2010/main" val="225182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F774-2256-40C9-8D88-908E0DC5E19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D3D612-5178-47BF-946C-B481ED20D2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37513-08CC-4631-AC7B-512A8C6EA627}"/>
              </a:ext>
            </a:extLst>
          </p:cNvPr>
          <p:cNvSpPr>
            <a:spLocks noGrp="1"/>
          </p:cNvSpPr>
          <p:nvPr>
            <p:ph type="dt" sz="half" idx="10"/>
          </p:nvPr>
        </p:nvSpPr>
        <p:spPr/>
        <p:txBody>
          <a:bodyPr/>
          <a:lstStyle/>
          <a:p>
            <a:fld id="{BFAF5C38-CB5F-492D-BBC0-C8D2AC2CA739}" type="datetimeFigureOut">
              <a:rPr lang="en-GB" smtClean="0"/>
              <a:t>21/02/2020</a:t>
            </a:fld>
            <a:endParaRPr lang="en-GB"/>
          </a:p>
        </p:txBody>
      </p:sp>
      <p:sp>
        <p:nvSpPr>
          <p:cNvPr id="5" name="Footer Placeholder 4">
            <a:extLst>
              <a:ext uri="{FF2B5EF4-FFF2-40B4-BE49-F238E27FC236}">
                <a16:creationId xmlns:a16="http://schemas.microsoft.com/office/drawing/2014/main" id="{140BDD24-1395-48AB-899F-6C2ED8AB20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03E347-0373-48D2-B456-E13612FC4A55}"/>
              </a:ext>
            </a:extLst>
          </p:cNvPr>
          <p:cNvSpPr>
            <a:spLocks noGrp="1"/>
          </p:cNvSpPr>
          <p:nvPr>
            <p:ph type="sldNum" sz="quarter" idx="12"/>
          </p:nvPr>
        </p:nvSpPr>
        <p:spPr/>
        <p:txBody>
          <a:bodyPr/>
          <a:lstStyle/>
          <a:p>
            <a:fld id="{1F7006F7-C7A2-49A7-A7C1-CBC6589CDF2A}" type="slidenum">
              <a:rPr lang="en-GB" smtClean="0"/>
              <a:t>‹#›</a:t>
            </a:fld>
            <a:endParaRPr lang="en-GB"/>
          </a:p>
        </p:txBody>
      </p:sp>
    </p:spTree>
    <p:extLst>
      <p:ext uri="{BB962C8B-B14F-4D97-AF65-F5344CB8AC3E}">
        <p14:creationId xmlns:p14="http://schemas.microsoft.com/office/powerpoint/2010/main" val="123130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4BB849-E02F-49D6-904B-DCA7FDC58F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C0B868-E27E-423D-A7B4-4506E2E4AD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5F41F9-1AAA-472F-A059-6F86044ABBE9}"/>
              </a:ext>
            </a:extLst>
          </p:cNvPr>
          <p:cNvSpPr>
            <a:spLocks noGrp="1"/>
          </p:cNvSpPr>
          <p:nvPr>
            <p:ph type="dt" sz="half" idx="10"/>
          </p:nvPr>
        </p:nvSpPr>
        <p:spPr/>
        <p:txBody>
          <a:bodyPr/>
          <a:lstStyle/>
          <a:p>
            <a:fld id="{BFAF5C38-CB5F-492D-BBC0-C8D2AC2CA739}" type="datetimeFigureOut">
              <a:rPr lang="en-GB" smtClean="0"/>
              <a:t>21/02/2020</a:t>
            </a:fld>
            <a:endParaRPr lang="en-GB"/>
          </a:p>
        </p:txBody>
      </p:sp>
      <p:sp>
        <p:nvSpPr>
          <p:cNvPr id="5" name="Footer Placeholder 4">
            <a:extLst>
              <a:ext uri="{FF2B5EF4-FFF2-40B4-BE49-F238E27FC236}">
                <a16:creationId xmlns:a16="http://schemas.microsoft.com/office/drawing/2014/main" id="{FB61DB40-4B39-451E-AF49-852AABD7DA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4FEFBE-E86A-4C34-BC53-28969B0A0D89}"/>
              </a:ext>
            </a:extLst>
          </p:cNvPr>
          <p:cNvSpPr>
            <a:spLocks noGrp="1"/>
          </p:cNvSpPr>
          <p:nvPr>
            <p:ph type="sldNum" sz="quarter" idx="12"/>
          </p:nvPr>
        </p:nvSpPr>
        <p:spPr/>
        <p:txBody>
          <a:bodyPr/>
          <a:lstStyle/>
          <a:p>
            <a:fld id="{1F7006F7-C7A2-49A7-A7C1-CBC6589CDF2A}" type="slidenum">
              <a:rPr lang="en-GB" smtClean="0"/>
              <a:t>‹#›</a:t>
            </a:fld>
            <a:endParaRPr lang="en-GB"/>
          </a:p>
        </p:txBody>
      </p:sp>
    </p:spTree>
    <p:extLst>
      <p:ext uri="{BB962C8B-B14F-4D97-AF65-F5344CB8AC3E}">
        <p14:creationId xmlns:p14="http://schemas.microsoft.com/office/powerpoint/2010/main" val="333150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91C8-3C05-4498-A332-0E9D219B46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6EB121-A49E-4513-A84F-58A587EB5D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A0D57D-62A1-49B0-A8CC-253C80A6E8DF}"/>
              </a:ext>
            </a:extLst>
          </p:cNvPr>
          <p:cNvSpPr>
            <a:spLocks noGrp="1"/>
          </p:cNvSpPr>
          <p:nvPr>
            <p:ph type="dt" sz="half" idx="10"/>
          </p:nvPr>
        </p:nvSpPr>
        <p:spPr/>
        <p:txBody>
          <a:bodyPr/>
          <a:lstStyle/>
          <a:p>
            <a:fld id="{BFAF5C38-CB5F-492D-BBC0-C8D2AC2CA739}" type="datetimeFigureOut">
              <a:rPr lang="en-GB" smtClean="0"/>
              <a:t>21/02/2020</a:t>
            </a:fld>
            <a:endParaRPr lang="en-GB"/>
          </a:p>
        </p:txBody>
      </p:sp>
      <p:sp>
        <p:nvSpPr>
          <p:cNvPr id="5" name="Footer Placeholder 4">
            <a:extLst>
              <a:ext uri="{FF2B5EF4-FFF2-40B4-BE49-F238E27FC236}">
                <a16:creationId xmlns:a16="http://schemas.microsoft.com/office/drawing/2014/main" id="{1344FFA8-5317-4F06-9EE8-941D0E4AFF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71A698-750B-4FED-9313-DA3B2F9D188A}"/>
              </a:ext>
            </a:extLst>
          </p:cNvPr>
          <p:cNvSpPr>
            <a:spLocks noGrp="1"/>
          </p:cNvSpPr>
          <p:nvPr>
            <p:ph type="sldNum" sz="quarter" idx="12"/>
          </p:nvPr>
        </p:nvSpPr>
        <p:spPr/>
        <p:txBody>
          <a:bodyPr/>
          <a:lstStyle/>
          <a:p>
            <a:fld id="{1F7006F7-C7A2-49A7-A7C1-CBC6589CDF2A}" type="slidenum">
              <a:rPr lang="en-GB" smtClean="0"/>
              <a:t>‹#›</a:t>
            </a:fld>
            <a:endParaRPr lang="en-GB"/>
          </a:p>
        </p:txBody>
      </p:sp>
    </p:spTree>
    <p:extLst>
      <p:ext uri="{BB962C8B-B14F-4D97-AF65-F5344CB8AC3E}">
        <p14:creationId xmlns:p14="http://schemas.microsoft.com/office/powerpoint/2010/main" val="325420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C99D-7958-4A6F-AC38-E39A597BC4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328C9C-08EA-4837-A041-6B24640B2E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2330A3-9ECD-4CB9-9EA9-D9A000D2CC5C}"/>
              </a:ext>
            </a:extLst>
          </p:cNvPr>
          <p:cNvSpPr>
            <a:spLocks noGrp="1"/>
          </p:cNvSpPr>
          <p:nvPr>
            <p:ph type="dt" sz="half" idx="10"/>
          </p:nvPr>
        </p:nvSpPr>
        <p:spPr/>
        <p:txBody>
          <a:bodyPr/>
          <a:lstStyle/>
          <a:p>
            <a:fld id="{BFAF5C38-CB5F-492D-BBC0-C8D2AC2CA739}" type="datetimeFigureOut">
              <a:rPr lang="en-GB" smtClean="0"/>
              <a:t>21/02/2020</a:t>
            </a:fld>
            <a:endParaRPr lang="en-GB"/>
          </a:p>
        </p:txBody>
      </p:sp>
      <p:sp>
        <p:nvSpPr>
          <p:cNvPr id="5" name="Footer Placeholder 4">
            <a:extLst>
              <a:ext uri="{FF2B5EF4-FFF2-40B4-BE49-F238E27FC236}">
                <a16:creationId xmlns:a16="http://schemas.microsoft.com/office/drawing/2014/main" id="{C1D9564C-7337-477A-92AE-A418E1A29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EACFC-7DB1-4DEC-9A56-94A46C45DCD5}"/>
              </a:ext>
            </a:extLst>
          </p:cNvPr>
          <p:cNvSpPr>
            <a:spLocks noGrp="1"/>
          </p:cNvSpPr>
          <p:nvPr>
            <p:ph type="sldNum" sz="quarter" idx="12"/>
          </p:nvPr>
        </p:nvSpPr>
        <p:spPr/>
        <p:txBody>
          <a:bodyPr/>
          <a:lstStyle/>
          <a:p>
            <a:fld id="{1F7006F7-C7A2-49A7-A7C1-CBC6589CDF2A}" type="slidenum">
              <a:rPr lang="en-GB" smtClean="0"/>
              <a:t>‹#›</a:t>
            </a:fld>
            <a:endParaRPr lang="en-GB"/>
          </a:p>
        </p:txBody>
      </p:sp>
    </p:spTree>
    <p:extLst>
      <p:ext uri="{BB962C8B-B14F-4D97-AF65-F5344CB8AC3E}">
        <p14:creationId xmlns:p14="http://schemas.microsoft.com/office/powerpoint/2010/main" val="154228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ED9A-56E3-4171-8794-72902D51F0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EB507A-307B-40B4-A112-AD073F9D2A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455EE4-A7FB-43D3-80C2-7304D9E9F3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2AFC5A-FB64-4EF6-B815-6392D405D5CE}"/>
              </a:ext>
            </a:extLst>
          </p:cNvPr>
          <p:cNvSpPr>
            <a:spLocks noGrp="1"/>
          </p:cNvSpPr>
          <p:nvPr>
            <p:ph type="dt" sz="half" idx="10"/>
          </p:nvPr>
        </p:nvSpPr>
        <p:spPr/>
        <p:txBody>
          <a:bodyPr/>
          <a:lstStyle/>
          <a:p>
            <a:fld id="{BFAF5C38-CB5F-492D-BBC0-C8D2AC2CA739}" type="datetimeFigureOut">
              <a:rPr lang="en-GB" smtClean="0"/>
              <a:t>21/02/2020</a:t>
            </a:fld>
            <a:endParaRPr lang="en-GB"/>
          </a:p>
        </p:txBody>
      </p:sp>
      <p:sp>
        <p:nvSpPr>
          <p:cNvPr id="6" name="Footer Placeholder 5">
            <a:extLst>
              <a:ext uri="{FF2B5EF4-FFF2-40B4-BE49-F238E27FC236}">
                <a16:creationId xmlns:a16="http://schemas.microsoft.com/office/drawing/2014/main" id="{73B8D583-9B1D-480F-88F4-25211E12B9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B55320-7DB2-4B6A-8EB0-253050893DD7}"/>
              </a:ext>
            </a:extLst>
          </p:cNvPr>
          <p:cNvSpPr>
            <a:spLocks noGrp="1"/>
          </p:cNvSpPr>
          <p:nvPr>
            <p:ph type="sldNum" sz="quarter" idx="12"/>
          </p:nvPr>
        </p:nvSpPr>
        <p:spPr/>
        <p:txBody>
          <a:bodyPr/>
          <a:lstStyle/>
          <a:p>
            <a:fld id="{1F7006F7-C7A2-49A7-A7C1-CBC6589CDF2A}" type="slidenum">
              <a:rPr lang="en-GB" smtClean="0"/>
              <a:t>‹#›</a:t>
            </a:fld>
            <a:endParaRPr lang="en-GB"/>
          </a:p>
        </p:txBody>
      </p:sp>
    </p:spTree>
    <p:extLst>
      <p:ext uri="{BB962C8B-B14F-4D97-AF65-F5344CB8AC3E}">
        <p14:creationId xmlns:p14="http://schemas.microsoft.com/office/powerpoint/2010/main" val="319033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987A-91DE-40E5-9A5B-478AA0023F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09DE1F-A212-4516-8F5B-04B88A4309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1350D6-3FE3-4A68-86DD-6056068653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A34E5A-929A-4651-B45D-8CC2FC1701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D388F0-1ADD-44C3-B756-AD4A516F3F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57CDB4-5A62-4162-AB54-E3C51DB27627}"/>
              </a:ext>
            </a:extLst>
          </p:cNvPr>
          <p:cNvSpPr>
            <a:spLocks noGrp="1"/>
          </p:cNvSpPr>
          <p:nvPr>
            <p:ph type="dt" sz="half" idx="10"/>
          </p:nvPr>
        </p:nvSpPr>
        <p:spPr/>
        <p:txBody>
          <a:bodyPr/>
          <a:lstStyle/>
          <a:p>
            <a:fld id="{BFAF5C38-CB5F-492D-BBC0-C8D2AC2CA739}" type="datetimeFigureOut">
              <a:rPr lang="en-GB" smtClean="0"/>
              <a:t>21/02/2020</a:t>
            </a:fld>
            <a:endParaRPr lang="en-GB"/>
          </a:p>
        </p:txBody>
      </p:sp>
      <p:sp>
        <p:nvSpPr>
          <p:cNvPr id="8" name="Footer Placeholder 7">
            <a:extLst>
              <a:ext uri="{FF2B5EF4-FFF2-40B4-BE49-F238E27FC236}">
                <a16:creationId xmlns:a16="http://schemas.microsoft.com/office/drawing/2014/main" id="{CD0C269F-1982-4A3C-BD43-ECC523D5F1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93DEC3-2CCC-4441-BFAD-909F98D6B26C}"/>
              </a:ext>
            </a:extLst>
          </p:cNvPr>
          <p:cNvSpPr>
            <a:spLocks noGrp="1"/>
          </p:cNvSpPr>
          <p:nvPr>
            <p:ph type="sldNum" sz="quarter" idx="12"/>
          </p:nvPr>
        </p:nvSpPr>
        <p:spPr/>
        <p:txBody>
          <a:bodyPr/>
          <a:lstStyle/>
          <a:p>
            <a:fld id="{1F7006F7-C7A2-49A7-A7C1-CBC6589CDF2A}" type="slidenum">
              <a:rPr lang="en-GB" smtClean="0"/>
              <a:t>‹#›</a:t>
            </a:fld>
            <a:endParaRPr lang="en-GB"/>
          </a:p>
        </p:txBody>
      </p:sp>
    </p:spTree>
    <p:extLst>
      <p:ext uri="{BB962C8B-B14F-4D97-AF65-F5344CB8AC3E}">
        <p14:creationId xmlns:p14="http://schemas.microsoft.com/office/powerpoint/2010/main" val="379179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F396-8AB5-4E80-994A-0A85CE3B40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35597AC-04D4-4D81-9BFD-691E44688338}"/>
              </a:ext>
            </a:extLst>
          </p:cNvPr>
          <p:cNvSpPr>
            <a:spLocks noGrp="1"/>
          </p:cNvSpPr>
          <p:nvPr>
            <p:ph type="dt" sz="half" idx="10"/>
          </p:nvPr>
        </p:nvSpPr>
        <p:spPr/>
        <p:txBody>
          <a:bodyPr/>
          <a:lstStyle/>
          <a:p>
            <a:fld id="{BFAF5C38-CB5F-492D-BBC0-C8D2AC2CA739}" type="datetimeFigureOut">
              <a:rPr lang="en-GB" smtClean="0"/>
              <a:t>21/02/2020</a:t>
            </a:fld>
            <a:endParaRPr lang="en-GB"/>
          </a:p>
        </p:txBody>
      </p:sp>
      <p:sp>
        <p:nvSpPr>
          <p:cNvPr id="4" name="Footer Placeholder 3">
            <a:extLst>
              <a:ext uri="{FF2B5EF4-FFF2-40B4-BE49-F238E27FC236}">
                <a16:creationId xmlns:a16="http://schemas.microsoft.com/office/drawing/2014/main" id="{F3BA5934-7C2C-4C9C-8617-CBD1A47F88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268C73-BA14-4D40-9D0D-5E39299A1E11}"/>
              </a:ext>
            </a:extLst>
          </p:cNvPr>
          <p:cNvSpPr>
            <a:spLocks noGrp="1"/>
          </p:cNvSpPr>
          <p:nvPr>
            <p:ph type="sldNum" sz="quarter" idx="12"/>
          </p:nvPr>
        </p:nvSpPr>
        <p:spPr/>
        <p:txBody>
          <a:bodyPr/>
          <a:lstStyle/>
          <a:p>
            <a:fld id="{1F7006F7-C7A2-49A7-A7C1-CBC6589CDF2A}" type="slidenum">
              <a:rPr lang="en-GB" smtClean="0"/>
              <a:t>‹#›</a:t>
            </a:fld>
            <a:endParaRPr lang="en-GB"/>
          </a:p>
        </p:txBody>
      </p:sp>
    </p:spTree>
    <p:extLst>
      <p:ext uri="{BB962C8B-B14F-4D97-AF65-F5344CB8AC3E}">
        <p14:creationId xmlns:p14="http://schemas.microsoft.com/office/powerpoint/2010/main" val="323328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C1713-4807-4631-9F4D-6E4C66503E13}"/>
              </a:ext>
            </a:extLst>
          </p:cNvPr>
          <p:cNvSpPr>
            <a:spLocks noGrp="1"/>
          </p:cNvSpPr>
          <p:nvPr>
            <p:ph type="dt" sz="half" idx="10"/>
          </p:nvPr>
        </p:nvSpPr>
        <p:spPr/>
        <p:txBody>
          <a:bodyPr/>
          <a:lstStyle/>
          <a:p>
            <a:fld id="{BFAF5C38-CB5F-492D-BBC0-C8D2AC2CA739}" type="datetimeFigureOut">
              <a:rPr lang="en-GB" smtClean="0"/>
              <a:t>21/02/2020</a:t>
            </a:fld>
            <a:endParaRPr lang="en-GB"/>
          </a:p>
        </p:txBody>
      </p:sp>
      <p:sp>
        <p:nvSpPr>
          <p:cNvPr id="3" name="Footer Placeholder 2">
            <a:extLst>
              <a:ext uri="{FF2B5EF4-FFF2-40B4-BE49-F238E27FC236}">
                <a16:creationId xmlns:a16="http://schemas.microsoft.com/office/drawing/2014/main" id="{EB788266-29B5-480F-B69B-0669A941FC3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9A0741-7389-4D97-9986-354AECDD3A89}"/>
              </a:ext>
            </a:extLst>
          </p:cNvPr>
          <p:cNvSpPr>
            <a:spLocks noGrp="1"/>
          </p:cNvSpPr>
          <p:nvPr>
            <p:ph type="sldNum" sz="quarter" idx="12"/>
          </p:nvPr>
        </p:nvSpPr>
        <p:spPr/>
        <p:txBody>
          <a:bodyPr/>
          <a:lstStyle/>
          <a:p>
            <a:fld id="{1F7006F7-C7A2-49A7-A7C1-CBC6589CDF2A}" type="slidenum">
              <a:rPr lang="en-GB" smtClean="0"/>
              <a:t>‹#›</a:t>
            </a:fld>
            <a:endParaRPr lang="en-GB"/>
          </a:p>
        </p:txBody>
      </p:sp>
    </p:spTree>
    <p:extLst>
      <p:ext uri="{BB962C8B-B14F-4D97-AF65-F5344CB8AC3E}">
        <p14:creationId xmlns:p14="http://schemas.microsoft.com/office/powerpoint/2010/main" val="59727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A496-554D-4614-BCC6-E50654EE36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5889F3-B85A-40D8-9C75-BACEBCAAAA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D2F9CC-D3D1-4E61-AC46-1931D68CE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55DA4B-5165-4F62-909F-6145B0215FE4}"/>
              </a:ext>
            </a:extLst>
          </p:cNvPr>
          <p:cNvSpPr>
            <a:spLocks noGrp="1"/>
          </p:cNvSpPr>
          <p:nvPr>
            <p:ph type="dt" sz="half" idx="10"/>
          </p:nvPr>
        </p:nvSpPr>
        <p:spPr/>
        <p:txBody>
          <a:bodyPr/>
          <a:lstStyle/>
          <a:p>
            <a:fld id="{BFAF5C38-CB5F-492D-BBC0-C8D2AC2CA739}" type="datetimeFigureOut">
              <a:rPr lang="en-GB" smtClean="0"/>
              <a:t>21/02/2020</a:t>
            </a:fld>
            <a:endParaRPr lang="en-GB"/>
          </a:p>
        </p:txBody>
      </p:sp>
      <p:sp>
        <p:nvSpPr>
          <p:cNvPr id="6" name="Footer Placeholder 5">
            <a:extLst>
              <a:ext uri="{FF2B5EF4-FFF2-40B4-BE49-F238E27FC236}">
                <a16:creationId xmlns:a16="http://schemas.microsoft.com/office/drawing/2014/main" id="{6589DB15-2BCD-4CD8-86B3-54737B686D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D72FEF-F1B4-435A-ADF5-3FF3D1E9B112}"/>
              </a:ext>
            </a:extLst>
          </p:cNvPr>
          <p:cNvSpPr>
            <a:spLocks noGrp="1"/>
          </p:cNvSpPr>
          <p:nvPr>
            <p:ph type="sldNum" sz="quarter" idx="12"/>
          </p:nvPr>
        </p:nvSpPr>
        <p:spPr/>
        <p:txBody>
          <a:bodyPr/>
          <a:lstStyle/>
          <a:p>
            <a:fld id="{1F7006F7-C7A2-49A7-A7C1-CBC6589CDF2A}" type="slidenum">
              <a:rPr lang="en-GB" smtClean="0"/>
              <a:t>‹#›</a:t>
            </a:fld>
            <a:endParaRPr lang="en-GB"/>
          </a:p>
        </p:txBody>
      </p:sp>
    </p:spTree>
    <p:extLst>
      <p:ext uri="{BB962C8B-B14F-4D97-AF65-F5344CB8AC3E}">
        <p14:creationId xmlns:p14="http://schemas.microsoft.com/office/powerpoint/2010/main" val="258071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22AC-AB77-4946-87DA-FE2158AE3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1E678A-E78F-42F3-8AF4-D45FB32F64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1F8597-BB75-43DB-B618-416A4D9F2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46800-31CB-46D0-9DBB-B4156535BB39}"/>
              </a:ext>
            </a:extLst>
          </p:cNvPr>
          <p:cNvSpPr>
            <a:spLocks noGrp="1"/>
          </p:cNvSpPr>
          <p:nvPr>
            <p:ph type="dt" sz="half" idx="10"/>
          </p:nvPr>
        </p:nvSpPr>
        <p:spPr/>
        <p:txBody>
          <a:bodyPr/>
          <a:lstStyle/>
          <a:p>
            <a:fld id="{BFAF5C38-CB5F-492D-BBC0-C8D2AC2CA739}" type="datetimeFigureOut">
              <a:rPr lang="en-GB" smtClean="0"/>
              <a:t>21/02/2020</a:t>
            </a:fld>
            <a:endParaRPr lang="en-GB"/>
          </a:p>
        </p:txBody>
      </p:sp>
      <p:sp>
        <p:nvSpPr>
          <p:cNvPr id="6" name="Footer Placeholder 5">
            <a:extLst>
              <a:ext uri="{FF2B5EF4-FFF2-40B4-BE49-F238E27FC236}">
                <a16:creationId xmlns:a16="http://schemas.microsoft.com/office/drawing/2014/main" id="{FFA7B917-24E8-4559-A9A9-9AD67DC566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2F2AD0-0F2B-4BC5-86FD-26FCF0447215}"/>
              </a:ext>
            </a:extLst>
          </p:cNvPr>
          <p:cNvSpPr>
            <a:spLocks noGrp="1"/>
          </p:cNvSpPr>
          <p:nvPr>
            <p:ph type="sldNum" sz="quarter" idx="12"/>
          </p:nvPr>
        </p:nvSpPr>
        <p:spPr/>
        <p:txBody>
          <a:bodyPr/>
          <a:lstStyle/>
          <a:p>
            <a:fld id="{1F7006F7-C7A2-49A7-A7C1-CBC6589CDF2A}" type="slidenum">
              <a:rPr lang="en-GB" smtClean="0"/>
              <a:t>‹#›</a:t>
            </a:fld>
            <a:endParaRPr lang="en-GB"/>
          </a:p>
        </p:txBody>
      </p:sp>
    </p:spTree>
    <p:extLst>
      <p:ext uri="{BB962C8B-B14F-4D97-AF65-F5344CB8AC3E}">
        <p14:creationId xmlns:p14="http://schemas.microsoft.com/office/powerpoint/2010/main" val="3071525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74E21F-B259-4A6F-A68C-4B1D7E403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E942A4-D015-4D82-B49E-A60B8FD0F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E94A09-8045-4385-A1D1-F5819CEC5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F5C38-CB5F-492D-BBC0-C8D2AC2CA739}" type="datetimeFigureOut">
              <a:rPr lang="en-GB" smtClean="0"/>
              <a:t>21/02/2020</a:t>
            </a:fld>
            <a:endParaRPr lang="en-GB"/>
          </a:p>
        </p:txBody>
      </p:sp>
      <p:sp>
        <p:nvSpPr>
          <p:cNvPr id="5" name="Footer Placeholder 4">
            <a:extLst>
              <a:ext uri="{FF2B5EF4-FFF2-40B4-BE49-F238E27FC236}">
                <a16:creationId xmlns:a16="http://schemas.microsoft.com/office/drawing/2014/main" id="{4866DD5A-C30B-4796-8236-D8DC615DA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01A8A3-E7FA-4ED5-A795-8886E18E91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006F7-C7A2-49A7-A7C1-CBC6589CDF2A}" type="slidenum">
              <a:rPr lang="en-GB" smtClean="0"/>
              <a:t>‹#›</a:t>
            </a:fld>
            <a:endParaRPr lang="en-GB"/>
          </a:p>
        </p:txBody>
      </p:sp>
    </p:spTree>
    <p:extLst>
      <p:ext uri="{BB962C8B-B14F-4D97-AF65-F5344CB8AC3E}">
        <p14:creationId xmlns:p14="http://schemas.microsoft.com/office/powerpoint/2010/main" val="322945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foodfoundation.sharepoint.com/:b:/g/ESWQ1inIbwpKtz140vJqvVQBQYfelfB4LTHNUiBLoIASDw?e=JgUZ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hyperlink" Target="https://www.bing.com/images/search?view=detailV2&amp;ccid=u98wgCzt&amp;id=4E2EC758BB43BCC88CA514EE6A0BEEDA785EB209&amp;thid=OIP.u98wgCztfqskBO5EyhKUWQHaC2&amp;mediaurl=https%3a%2f%2fwww.thesedge.org%2fwp-content%2fuploads%2f2014%2f01%2fSocial-Supermarket1.jpg&amp;exph=250&amp;expw=650&amp;q=social+supermarket&amp;simid=607999495134579618&amp;selectedIndex=3" TargetMode="Externa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8DEF69-B75F-4B20-8744-076152C57D34}"/>
              </a:ext>
            </a:extLst>
          </p:cNvPr>
          <p:cNvSpPr>
            <a:spLocks noGrp="1"/>
          </p:cNvSpPr>
          <p:nvPr>
            <p:ph idx="1"/>
          </p:nvPr>
        </p:nvSpPr>
        <p:spPr/>
        <p:txBody>
          <a:bodyPr>
            <a:normAutofit lnSpcReduction="10000"/>
          </a:bodyPr>
          <a:lstStyle/>
          <a:p>
            <a:pPr marL="0" indent="0" algn="ctr">
              <a:buNone/>
            </a:pPr>
            <a:r>
              <a:rPr lang="en-GB" sz="8000" dirty="0"/>
              <a:t>Parallel Session (3):</a:t>
            </a:r>
          </a:p>
          <a:p>
            <a:pPr marL="0" indent="0" algn="ctr">
              <a:buNone/>
            </a:pPr>
            <a:r>
              <a:rPr lang="en-GB" sz="4000" dirty="0"/>
              <a:t>Children’s Right to Food Charter and Promoting Social Supermarket Models </a:t>
            </a:r>
          </a:p>
          <a:p>
            <a:pPr algn="ctr"/>
            <a:endParaRPr lang="en-GB" sz="4000" dirty="0"/>
          </a:p>
          <a:p>
            <a:pPr marL="0" indent="0" algn="ctr">
              <a:buNone/>
            </a:pPr>
            <a:endParaRPr lang="en-GB" sz="4000" dirty="0">
              <a:solidFill>
                <a:srgbClr val="FF0000"/>
              </a:solidFill>
            </a:endParaRPr>
          </a:p>
          <a:p>
            <a:pPr marL="0" indent="0" algn="ctr">
              <a:buNone/>
            </a:pPr>
            <a:r>
              <a:rPr lang="en-GB" sz="4000" dirty="0">
                <a:solidFill>
                  <a:srgbClr val="FF0000"/>
                </a:solidFill>
              </a:rPr>
              <a:t>#2 Good Practice Models</a:t>
            </a:r>
          </a:p>
        </p:txBody>
      </p:sp>
      <p:pic>
        <p:nvPicPr>
          <p:cNvPr id="4" name="Picture 3">
            <a:extLst>
              <a:ext uri="{FF2B5EF4-FFF2-40B4-BE49-F238E27FC236}">
                <a16:creationId xmlns:a16="http://schemas.microsoft.com/office/drawing/2014/main" id="{F83687C4-A6F2-4D93-90C9-E7CD36363B4F}"/>
              </a:ext>
            </a:extLst>
          </p:cNvPr>
          <p:cNvPicPr/>
          <p:nvPr/>
        </p:nvPicPr>
        <p:blipFill rotWithShape="1">
          <a:blip r:embed="rId3"/>
          <a:srcRect l="444" t="15433" r="38177" b="44108"/>
          <a:stretch/>
        </p:blipFill>
        <p:spPr bwMode="auto">
          <a:xfrm>
            <a:off x="4337050" y="4001294"/>
            <a:ext cx="3517900" cy="123190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778AC994-EC37-4422-8D20-F20D7793DC5E}"/>
              </a:ext>
            </a:extLst>
          </p:cNvPr>
          <p:cNvPicPr/>
          <p:nvPr/>
        </p:nvPicPr>
        <p:blipFill>
          <a:blip r:embed="rId4"/>
          <a:srcRect/>
          <a:stretch>
            <a:fillRect/>
          </a:stretch>
        </p:blipFill>
        <p:spPr>
          <a:xfrm>
            <a:off x="9926847" y="24393"/>
            <a:ext cx="2151380" cy="1518285"/>
          </a:xfrm>
          <a:prstGeom prst="rect">
            <a:avLst/>
          </a:prstGeom>
          <a:noFill/>
          <a:ln>
            <a:noFill/>
            <a:prstDash/>
          </a:ln>
        </p:spPr>
      </p:pic>
    </p:spTree>
    <p:extLst>
      <p:ext uri="{BB962C8B-B14F-4D97-AF65-F5344CB8AC3E}">
        <p14:creationId xmlns:p14="http://schemas.microsoft.com/office/powerpoint/2010/main" val="4094028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FA470-080B-4421-85B9-6D9032FCB299}"/>
              </a:ext>
            </a:extLst>
          </p:cNvPr>
          <p:cNvSpPr>
            <a:spLocks noGrp="1"/>
          </p:cNvSpPr>
          <p:nvPr>
            <p:ph type="title"/>
          </p:nvPr>
        </p:nvSpPr>
        <p:spPr>
          <a:xfrm>
            <a:off x="302491" y="64510"/>
            <a:ext cx="10515600" cy="1325563"/>
          </a:xfrm>
        </p:spPr>
        <p:txBody>
          <a:bodyPr/>
          <a:lstStyle/>
          <a:p>
            <a:r>
              <a:rPr lang="en-GB" b="1" i="1" dirty="0"/>
              <a:t>The Share </a:t>
            </a:r>
            <a:r>
              <a:rPr lang="en-GB" b="1" i="1" dirty="0" err="1"/>
              <a:t>Ardress</a:t>
            </a:r>
            <a:br>
              <a:rPr lang="en-GB" b="1" i="1" dirty="0">
                <a:solidFill>
                  <a:srgbClr val="FF0000"/>
                </a:solidFill>
              </a:rPr>
            </a:br>
            <a:r>
              <a:rPr lang="en-GB" b="1" i="1" dirty="0">
                <a:solidFill>
                  <a:srgbClr val="FF0000"/>
                </a:solidFill>
              </a:rPr>
              <a:t>An example of good practice  </a:t>
            </a:r>
          </a:p>
        </p:txBody>
      </p:sp>
      <p:pic>
        <p:nvPicPr>
          <p:cNvPr id="4" name="Content Placeholder 3">
            <a:extLst>
              <a:ext uri="{FF2B5EF4-FFF2-40B4-BE49-F238E27FC236}">
                <a16:creationId xmlns:a16="http://schemas.microsoft.com/office/drawing/2014/main" id="{AD0DF135-1AAE-4432-AF6E-FA867F8F343A}"/>
              </a:ext>
            </a:extLst>
          </p:cNvPr>
          <p:cNvPicPr>
            <a:picLocks noGrp="1"/>
          </p:cNvPicPr>
          <p:nvPr>
            <p:ph idx="1"/>
          </p:nvPr>
        </p:nvPicPr>
        <p:blipFill>
          <a:blip r:embed="rId3"/>
          <a:srcRect/>
          <a:stretch>
            <a:fillRect/>
          </a:stretch>
        </p:blipFill>
        <p:spPr>
          <a:xfrm>
            <a:off x="10039925" y="64510"/>
            <a:ext cx="2152075" cy="1518036"/>
          </a:xfrm>
          <a:prstGeom prst="rect">
            <a:avLst/>
          </a:prstGeom>
          <a:noFill/>
          <a:ln>
            <a:noFill/>
            <a:prstDash/>
          </a:ln>
        </p:spPr>
      </p:pic>
      <p:sp>
        <p:nvSpPr>
          <p:cNvPr id="5" name="TextBox 4">
            <a:extLst>
              <a:ext uri="{FF2B5EF4-FFF2-40B4-BE49-F238E27FC236}">
                <a16:creationId xmlns:a16="http://schemas.microsoft.com/office/drawing/2014/main" id="{0D4351D4-926F-41C3-8AFF-E25A5A484D67}"/>
              </a:ext>
            </a:extLst>
          </p:cNvPr>
          <p:cNvSpPr txBox="1"/>
          <p:nvPr/>
        </p:nvSpPr>
        <p:spPr>
          <a:xfrm>
            <a:off x="302491" y="1333164"/>
            <a:ext cx="11120581" cy="5170646"/>
          </a:xfrm>
          <a:prstGeom prst="rect">
            <a:avLst/>
          </a:prstGeom>
          <a:noFill/>
        </p:spPr>
        <p:txBody>
          <a:bodyPr wrap="square" rtlCol="0">
            <a:spAutoFit/>
          </a:bodyPr>
          <a:lstStyle/>
          <a:p>
            <a:r>
              <a:rPr lang="en-GB" sz="2400" dirty="0"/>
              <a:t>Introducing Gerry Knox to tell us about the work to date as an example </a:t>
            </a:r>
          </a:p>
          <a:p>
            <a:endParaRPr lang="en-GB" dirty="0"/>
          </a:p>
          <a:p>
            <a:pPr marL="514350" indent="-514350">
              <a:buFont typeface="+mj-lt"/>
              <a:buAutoNum type="arabicPeriod"/>
            </a:pPr>
            <a:r>
              <a:rPr lang="en-GB" sz="3200" dirty="0"/>
              <a:t>Why does your project exist and how did it start?</a:t>
            </a:r>
          </a:p>
          <a:p>
            <a:pPr marL="514350" indent="-514350">
              <a:buFont typeface="+mj-lt"/>
              <a:buAutoNum type="arabicPeriod"/>
            </a:pPr>
            <a:r>
              <a:rPr lang="en-GB" sz="3200" dirty="0"/>
              <a:t>What the experience of the increasing demand for services is on ground </a:t>
            </a:r>
          </a:p>
          <a:p>
            <a:pPr marL="514350" indent="-514350">
              <a:buFont typeface="+mj-lt"/>
              <a:buAutoNum type="arabicPeriod"/>
            </a:pPr>
            <a:r>
              <a:rPr lang="en-GB" sz="3200" dirty="0"/>
              <a:t>Increase of people using foodbank </a:t>
            </a:r>
          </a:p>
          <a:p>
            <a:pPr marL="514350" indent="-514350">
              <a:buFont typeface="+mj-lt"/>
              <a:buAutoNum type="arabicPeriod"/>
            </a:pPr>
            <a:r>
              <a:rPr lang="en-GB" sz="3200" dirty="0"/>
              <a:t>Types of reasons why they have had to turn to foodbanks </a:t>
            </a:r>
          </a:p>
          <a:p>
            <a:r>
              <a:rPr lang="en-GB" sz="3200" dirty="0"/>
              <a:t>     (without making it personal) </a:t>
            </a:r>
          </a:p>
          <a:p>
            <a:r>
              <a:rPr lang="en-GB" sz="3200" dirty="0"/>
              <a:t>4. What the transitional Food Poverty initiatives fund will enable them to do in order to work towards the Social supermarket model in their project </a:t>
            </a:r>
          </a:p>
        </p:txBody>
      </p:sp>
      <p:pic>
        <p:nvPicPr>
          <p:cNvPr id="3074" name="Picture 2" descr="Image result for practitioner tells story#">
            <a:extLst>
              <a:ext uri="{FF2B5EF4-FFF2-40B4-BE49-F238E27FC236}">
                <a16:creationId xmlns:a16="http://schemas.microsoft.com/office/drawing/2014/main" id="{B433C756-F22E-4DD9-A37D-BB73D75F6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4156" y="5422661"/>
            <a:ext cx="4225353" cy="143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08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8DBD-4B82-4C02-81AC-5D06919209DB}"/>
              </a:ext>
            </a:extLst>
          </p:cNvPr>
          <p:cNvSpPr>
            <a:spLocks noGrp="1"/>
          </p:cNvSpPr>
          <p:nvPr>
            <p:ph type="ctrTitle"/>
          </p:nvPr>
        </p:nvSpPr>
        <p:spPr>
          <a:xfrm>
            <a:off x="1524000" y="1719263"/>
            <a:ext cx="9144000" cy="2387600"/>
          </a:xfrm>
        </p:spPr>
        <p:txBody>
          <a:bodyPr>
            <a:normAutofit fontScale="90000"/>
          </a:bodyPr>
          <a:lstStyle/>
          <a:p>
            <a:r>
              <a:rPr lang="en-GB" dirty="0"/>
              <a:t>Project 1 : Introducing Pilot: </a:t>
            </a:r>
            <a:br>
              <a:rPr lang="en-GB" dirty="0"/>
            </a:br>
            <a:r>
              <a:rPr lang="en-GB" b="1" dirty="0">
                <a:solidFill>
                  <a:srgbClr val="FF0000"/>
                </a:solidFill>
              </a:rPr>
              <a:t>‘Children’s Right to Food Project </a:t>
            </a:r>
          </a:p>
        </p:txBody>
      </p:sp>
      <p:sp>
        <p:nvSpPr>
          <p:cNvPr id="3" name="Subtitle 2">
            <a:extLst>
              <a:ext uri="{FF2B5EF4-FFF2-40B4-BE49-F238E27FC236}">
                <a16:creationId xmlns:a16="http://schemas.microsoft.com/office/drawing/2014/main" id="{9C6E85EC-3695-42CB-80C6-12835E0AAD77}"/>
              </a:ext>
            </a:extLst>
          </p:cNvPr>
          <p:cNvSpPr>
            <a:spLocks noGrp="1"/>
          </p:cNvSpPr>
          <p:nvPr>
            <p:ph type="subTitle" idx="1"/>
          </p:nvPr>
        </p:nvSpPr>
        <p:spPr>
          <a:xfrm>
            <a:off x="1524000" y="4106863"/>
            <a:ext cx="9144000" cy="1655762"/>
          </a:xfrm>
        </p:spPr>
        <p:txBody>
          <a:bodyPr>
            <a:normAutofit lnSpcReduction="10000"/>
          </a:bodyPr>
          <a:lstStyle/>
          <a:p>
            <a:r>
              <a:rPr lang="en-GB" dirty="0"/>
              <a:t>In partnership with Christ the King Primary School, Omagh; </a:t>
            </a:r>
            <a:r>
              <a:rPr lang="en-GB" dirty="0" err="1"/>
              <a:t>Fareshare</a:t>
            </a:r>
            <a:r>
              <a:rPr lang="en-GB" dirty="0"/>
              <a:t> NI and Fermanagh and Omagh Community Planning Partnership </a:t>
            </a:r>
          </a:p>
          <a:p>
            <a:endParaRPr lang="en-GB" dirty="0"/>
          </a:p>
          <a:p>
            <a:r>
              <a:rPr lang="en-GB" b="1" dirty="0"/>
              <a:t>Community Planning Officer, Kim Weir &amp; School Principal, Roisin Darcy </a:t>
            </a:r>
          </a:p>
        </p:txBody>
      </p:sp>
      <p:pic>
        <p:nvPicPr>
          <p:cNvPr id="7" name="Picture 6" descr="A picture containing drawing&#10;&#10;Description automatically generated">
            <a:extLst>
              <a:ext uri="{FF2B5EF4-FFF2-40B4-BE49-F238E27FC236}">
                <a16:creationId xmlns:a16="http://schemas.microsoft.com/office/drawing/2014/main" id="{00382FE4-8317-4237-BE00-6554E2853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7" y="766210"/>
            <a:ext cx="3687985" cy="1376916"/>
          </a:xfrm>
          <a:prstGeom prst="rect">
            <a:avLst/>
          </a:prstGeom>
        </p:spPr>
      </p:pic>
      <p:pic>
        <p:nvPicPr>
          <p:cNvPr id="9" name="Picture 8" descr="A picture containing toy, doll, drawing&#10;&#10;Description automatically generated">
            <a:extLst>
              <a:ext uri="{FF2B5EF4-FFF2-40B4-BE49-F238E27FC236}">
                <a16:creationId xmlns:a16="http://schemas.microsoft.com/office/drawing/2014/main" id="{B40B6A2C-2DF2-47D6-9A26-57630E369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200" y="800498"/>
            <a:ext cx="3588590" cy="1308340"/>
          </a:xfrm>
          <a:prstGeom prst="rect">
            <a:avLst/>
          </a:prstGeom>
        </p:spPr>
      </p:pic>
      <p:pic>
        <p:nvPicPr>
          <p:cNvPr id="10" name="Picture 9">
            <a:extLst>
              <a:ext uri="{FF2B5EF4-FFF2-40B4-BE49-F238E27FC236}">
                <a16:creationId xmlns:a16="http://schemas.microsoft.com/office/drawing/2014/main" id="{3452A7E2-D62E-4A3C-B551-96FCDD0E8E78}"/>
              </a:ext>
            </a:extLst>
          </p:cNvPr>
          <p:cNvPicPr/>
          <p:nvPr/>
        </p:nvPicPr>
        <p:blipFill>
          <a:blip r:embed="rId4"/>
          <a:srcRect/>
          <a:stretch>
            <a:fillRect/>
          </a:stretch>
        </p:blipFill>
        <p:spPr>
          <a:xfrm>
            <a:off x="8825073" y="496493"/>
            <a:ext cx="2517915" cy="1916350"/>
          </a:xfrm>
          <a:prstGeom prst="rect">
            <a:avLst/>
          </a:prstGeom>
          <a:noFill/>
          <a:ln>
            <a:noFill/>
            <a:prstDash/>
          </a:ln>
        </p:spPr>
      </p:pic>
    </p:spTree>
    <p:extLst>
      <p:ext uri="{BB962C8B-B14F-4D97-AF65-F5344CB8AC3E}">
        <p14:creationId xmlns:p14="http://schemas.microsoft.com/office/powerpoint/2010/main" val="3791809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4132-95D7-4E8D-A3B3-1AF06860F47F}"/>
              </a:ext>
            </a:extLst>
          </p:cNvPr>
          <p:cNvSpPr>
            <a:spLocks noGrp="1"/>
          </p:cNvSpPr>
          <p:nvPr>
            <p:ph type="title"/>
          </p:nvPr>
        </p:nvSpPr>
        <p:spPr>
          <a:xfrm>
            <a:off x="119209" y="56565"/>
            <a:ext cx="10515600" cy="1325563"/>
          </a:xfrm>
        </p:spPr>
        <p:txBody>
          <a:bodyPr/>
          <a:lstStyle/>
          <a:p>
            <a:r>
              <a:rPr lang="en-GB" dirty="0"/>
              <a:t>Background </a:t>
            </a:r>
            <a:br>
              <a:rPr lang="en-GB" dirty="0"/>
            </a:br>
            <a:r>
              <a:rPr lang="en-GB" b="1" i="1" dirty="0">
                <a:solidFill>
                  <a:srgbClr val="FF0000"/>
                </a:solidFill>
              </a:rPr>
              <a:t>#</a:t>
            </a:r>
            <a:r>
              <a:rPr lang="en-GB" b="1" i="1" dirty="0" err="1">
                <a:solidFill>
                  <a:srgbClr val="FF0000"/>
                </a:solidFill>
              </a:rPr>
              <a:t>RightoFoodCharter</a:t>
            </a:r>
            <a:endParaRPr lang="en-GB" b="1" i="1" dirty="0">
              <a:solidFill>
                <a:srgbClr val="FF0000"/>
              </a:solidFill>
            </a:endParaRPr>
          </a:p>
        </p:txBody>
      </p:sp>
      <p:sp>
        <p:nvSpPr>
          <p:cNvPr id="3" name="Content Placeholder 2">
            <a:extLst>
              <a:ext uri="{FF2B5EF4-FFF2-40B4-BE49-F238E27FC236}">
                <a16:creationId xmlns:a16="http://schemas.microsoft.com/office/drawing/2014/main" id="{DDE0A7D2-4F35-41D2-A0CE-FE0B9438FA53}"/>
              </a:ext>
            </a:extLst>
          </p:cNvPr>
          <p:cNvSpPr>
            <a:spLocks noGrp="1"/>
          </p:cNvSpPr>
          <p:nvPr>
            <p:ph idx="1"/>
          </p:nvPr>
        </p:nvSpPr>
        <p:spPr>
          <a:xfrm>
            <a:off x="199388" y="1577367"/>
            <a:ext cx="10515600" cy="5052126"/>
          </a:xfrm>
        </p:spPr>
        <p:txBody>
          <a:bodyPr>
            <a:normAutofit lnSpcReduction="10000"/>
          </a:bodyPr>
          <a:lstStyle/>
          <a:p>
            <a:pPr marL="0" indent="0">
              <a:buNone/>
            </a:pPr>
            <a:r>
              <a:rPr lang="en-GB" sz="3200" b="1" u="sng" dirty="0">
                <a:hlinkClick r:id="rId3"/>
              </a:rPr>
              <a:t>The #Right2Food Charter</a:t>
            </a:r>
            <a:r>
              <a:rPr lang="en-GB" sz="3200" dirty="0"/>
              <a:t> presents the Inquiry’s young ‘Food Ambassadors’ (aged between 10 and 18 years) own recommendations for loosening the grip of food poverty on children </a:t>
            </a:r>
          </a:p>
          <a:p>
            <a:r>
              <a:rPr lang="en-GB" sz="3200" dirty="0"/>
              <a:t>Improving access to enough nutritious food ( including at school )</a:t>
            </a:r>
          </a:p>
          <a:p>
            <a:r>
              <a:rPr lang="en-GB" sz="3200" dirty="0"/>
              <a:t>Address hunger issues to improve learning at school </a:t>
            </a:r>
          </a:p>
          <a:p>
            <a:r>
              <a:rPr lang="en-GB" sz="3200" dirty="0"/>
              <a:t>Reduce the cost of the school day for ‘just managing families’ </a:t>
            </a:r>
          </a:p>
          <a:p>
            <a:r>
              <a:rPr lang="en-GB" sz="3200" dirty="0"/>
              <a:t>Support the lobby to introduce a new Children’s Food Watchdog, which will stand as an independent body with children and young people involved in its leadership.</a:t>
            </a:r>
          </a:p>
          <a:p>
            <a:endParaRPr lang="en-GB" sz="2400" dirty="0"/>
          </a:p>
        </p:txBody>
      </p:sp>
      <p:pic>
        <p:nvPicPr>
          <p:cNvPr id="4" name="Picture 3" descr="A close up of a sign&#10;&#10;Description automatically generated">
            <a:extLst>
              <a:ext uri="{FF2B5EF4-FFF2-40B4-BE49-F238E27FC236}">
                <a16:creationId xmlns:a16="http://schemas.microsoft.com/office/drawing/2014/main" id="{122A24AE-A184-4AEA-9268-18E62941D1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2936" y="5098182"/>
            <a:ext cx="1450446" cy="1531311"/>
          </a:xfrm>
          <a:prstGeom prst="rect">
            <a:avLst/>
          </a:prstGeom>
        </p:spPr>
      </p:pic>
      <p:pic>
        <p:nvPicPr>
          <p:cNvPr id="7" name="Picture 6">
            <a:extLst>
              <a:ext uri="{FF2B5EF4-FFF2-40B4-BE49-F238E27FC236}">
                <a16:creationId xmlns:a16="http://schemas.microsoft.com/office/drawing/2014/main" id="{9A9989F0-58EC-40B9-A7FD-51EC2680F00A}"/>
              </a:ext>
            </a:extLst>
          </p:cNvPr>
          <p:cNvPicPr/>
          <p:nvPr/>
        </p:nvPicPr>
        <p:blipFill>
          <a:blip r:embed="rId5"/>
          <a:srcRect/>
          <a:stretch>
            <a:fillRect/>
          </a:stretch>
        </p:blipFill>
        <p:spPr>
          <a:xfrm>
            <a:off x="9921411" y="59082"/>
            <a:ext cx="2151380" cy="1518285"/>
          </a:xfrm>
          <a:prstGeom prst="rect">
            <a:avLst/>
          </a:prstGeom>
          <a:noFill/>
          <a:ln>
            <a:noFill/>
            <a:prstDash/>
          </a:ln>
        </p:spPr>
      </p:pic>
    </p:spTree>
    <p:extLst>
      <p:ext uri="{BB962C8B-B14F-4D97-AF65-F5344CB8AC3E}">
        <p14:creationId xmlns:p14="http://schemas.microsoft.com/office/powerpoint/2010/main" val="222565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C28F6-85F1-4B56-AC9B-6DAD01A9B01F}"/>
              </a:ext>
            </a:extLst>
          </p:cNvPr>
          <p:cNvSpPr>
            <a:spLocks noGrp="1"/>
          </p:cNvSpPr>
          <p:nvPr>
            <p:ph type="title"/>
          </p:nvPr>
        </p:nvSpPr>
        <p:spPr>
          <a:xfrm>
            <a:off x="138953" y="88499"/>
            <a:ext cx="10515600" cy="1325563"/>
          </a:xfrm>
        </p:spPr>
        <p:txBody>
          <a:bodyPr/>
          <a:lstStyle/>
          <a:p>
            <a:r>
              <a:rPr lang="en-GB" b="1" dirty="0"/>
              <a:t>‘Just Managing’ Families </a:t>
            </a:r>
            <a:br>
              <a:rPr lang="en-GB" dirty="0"/>
            </a:br>
            <a:r>
              <a:rPr lang="en-GB" b="1" i="1" dirty="0">
                <a:solidFill>
                  <a:srgbClr val="FF0000"/>
                </a:solidFill>
              </a:rPr>
              <a:t>Addressing Poverty Injustice </a:t>
            </a:r>
          </a:p>
        </p:txBody>
      </p:sp>
      <p:sp>
        <p:nvSpPr>
          <p:cNvPr id="3" name="Content Placeholder 2">
            <a:extLst>
              <a:ext uri="{FF2B5EF4-FFF2-40B4-BE49-F238E27FC236}">
                <a16:creationId xmlns:a16="http://schemas.microsoft.com/office/drawing/2014/main" id="{7DBF6854-9361-40E2-A8C7-54AB15DF1A77}"/>
              </a:ext>
            </a:extLst>
          </p:cNvPr>
          <p:cNvSpPr>
            <a:spLocks noGrp="1"/>
          </p:cNvSpPr>
          <p:nvPr>
            <p:ph idx="1"/>
          </p:nvPr>
        </p:nvSpPr>
        <p:spPr>
          <a:xfrm>
            <a:off x="138953" y="1521777"/>
            <a:ext cx="10515600" cy="4667250"/>
          </a:xfrm>
        </p:spPr>
        <p:txBody>
          <a:bodyPr>
            <a:normAutofit fontScale="92500"/>
          </a:bodyPr>
          <a:lstStyle/>
          <a:p>
            <a:pPr marL="0" indent="0">
              <a:buNone/>
            </a:pPr>
            <a:r>
              <a:rPr lang="en-GB" b="1" dirty="0"/>
              <a:t>Identified Primary Schools with +40%FSME  </a:t>
            </a:r>
            <a:endParaRPr lang="en-GB" dirty="0"/>
          </a:p>
          <a:p>
            <a:endParaRPr lang="en-GB" dirty="0"/>
          </a:p>
          <a:p>
            <a:pPr lvl="0"/>
            <a:r>
              <a:rPr lang="en-GB" dirty="0"/>
              <a:t>Belleek Primary School 			44.44%</a:t>
            </a:r>
          </a:p>
          <a:p>
            <a:pPr lvl="0"/>
            <a:r>
              <a:rPr lang="en-GB" dirty="0" err="1"/>
              <a:t>Newtownbutler</a:t>
            </a:r>
            <a:r>
              <a:rPr lang="en-GB" dirty="0"/>
              <a:t> Primary School 		41.46% </a:t>
            </a:r>
          </a:p>
          <a:p>
            <a:pPr lvl="0"/>
            <a:r>
              <a:rPr lang="en-GB" dirty="0" err="1"/>
              <a:t>Langfield</a:t>
            </a:r>
            <a:r>
              <a:rPr lang="en-GB" dirty="0"/>
              <a:t> Primary School 			47.62% </a:t>
            </a:r>
          </a:p>
          <a:p>
            <a:pPr lvl="0"/>
            <a:r>
              <a:rPr lang="en-GB" dirty="0"/>
              <a:t>Jones Memorial Primary School 		44.02% </a:t>
            </a:r>
          </a:p>
          <a:p>
            <a:pPr lvl="0"/>
            <a:r>
              <a:rPr lang="en-GB" dirty="0"/>
              <a:t>Christ the King Primary School 		60.66%</a:t>
            </a:r>
          </a:p>
          <a:p>
            <a:endParaRPr lang="en-GB" dirty="0"/>
          </a:p>
          <a:p>
            <a:pPr marL="0" indent="0">
              <a:buNone/>
            </a:pPr>
            <a:r>
              <a:rPr lang="en-GB" sz="3600" b="1" i="1" dirty="0">
                <a:solidFill>
                  <a:srgbClr val="FF0000"/>
                </a:solidFill>
              </a:rPr>
              <a:t>Food poverty is increasing amongst the most vulnerable </a:t>
            </a:r>
          </a:p>
          <a:p>
            <a:endParaRPr lang="en-GB" dirty="0"/>
          </a:p>
          <a:p>
            <a:endParaRPr lang="en-GB" dirty="0"/>
          </a:p>
        </p:txBody>
      </p:sp>
      <p:pic>
        <p:nvPicPr>
          <p:cNvPr id="5" name="Picture 4" descr="A close up of a sign&#10;&#10;Description automatically generated">
            <a:extLst>
              <a:ext uri="{FF2B5EF4-FFF2-40B4-BE49-F238E27FC236}">
                <a16:creationId xmlns:a16="http://schemas.microsoft.com/office/drawing/2014/main" id="{68E3A846-5A0C-4BB5-9C8E-62313D860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012" y="2011998"/>
            <a:ext cx="3324225" cy="3324225"/>
          </a:xfrm>
          <a:prstGeom prst="rect">
            <a:avLst/>
          </a:prstGeom>
        </p:spPr>
      </p:pic>
      <p:pic>
        <p:nvPicPr>
          <p:cNvPr id="6" name="Picture 5">
            <a:extLst>
              <a:ext uri="{FF2B5EF4-FFF2-40B4-BE49-F238E27FC236}">
                <a16:creationId xmlns:a16="http://schemas.microsoft.com/office/drawing/2014/main" id="{A2DB411B-C411-4291-AEF7-96AC1BB41126}"/>
              </a:ext>
            </a:extLst>
          </p:cNvPr>
          <p:cNvPicPr/>
          <p:nvPr/>
        </p:nvPicPr>
        <p:blipFill>
          <a:blip r:embed="rId4"/>
          <a:srcRect/>
          <a:stretch>
            <a:fillRect/>
          </a:stretch>
        </p:blipFill>
        <p:spPr>
          <a:xfrm>
            <a:off x="9748427" y="88499"/>
            <a:ext cx="2151380" cy="1518285"/>
          </a:xfrm>
          <a:prstGeom prst="rect">
            <a:avLst/>
          </a:prstGeom>
          <a:noFill/>
          <a:ln>
            <a:noFill/>
            <a:prstDash/>
          </a:ln>
        </p:spPr>
      </p:pic>
    </p:spTree>
    <p:extLst>
      <p:ext uri="{BB962C8B-B14F-4D97-AF65-F5344CB8AC3E}">
        <p14:creationId xmlns:p14="http://schemas.microsoft.com/office/powerpoint/2010/main" val="297626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3B2B-37BB-4AB3-BE1C-1695574C76D8}"/>
              </a:ext>
            </a:extLst>
          </p:cNvPr>
          <p:cNvSpPr>
            <a:spLocks noGrp="1"/>
          </p:cNvSpPr>
          <p:nvPr>
            <p:ph type="title"/>
          </p:nvPr>
        </p:nvSpPr>
        <p:spPr>
          <a:xfrm>
            <a:off x="114300" y="14606"/>
            <a:ext cx="6179820" cy="1692794"/>
          </a:xfrm>
        </p:spPr>
        <p:txBody>
          <a:bodyPr>
            <a:normAutofit/>
          </a:bodyPr>
          <a:lstStyle/>
          <a:p>
            <a:r>
              <a:rPr lang="en-GB" sz="3700" b="1" dirty="0"/>
              <a:t>Pilot Identified and aims</a:t>
            </a:r>
            <a:br>
              <a:rPr lang="en-GB" sz="3700" dirty="0"/>
            </a:br>
            <a:r>
              <a:rPr lang="en-GB" sz="3700" b="1" i="1" dirty="0">
                <a:solidFill>
                  <a:srgbClr val="FF0000"/>
                </a:solidFill>
              </a:rPr>
              <a:t>Christ the King Primary School</a:t>
            </a:r>
          </a:p>
        </p:txBody>
      </p:sp>
      <p:cxnSp>
        <p:nvCxnSpPr>
          <p:cNvPr id="12"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7A40BBB-734E-404A-A1B9-A9587F4BFF10}"/>
              </a:ext>
            </a:extLst>
          </p:cNvPr>
          <p:cNvSpPr>
            <a:spLocks noGrp="1"/>
          </p:cNvSpPr>
          <p:nvPr>
            <p:ph idx="1"/>
          </p:nvPr>
        </p:nvSpPr>
        <p:spPr>
          <a:xfrm>
            <a:off x="312420" y="2468619"/>
            <a:ext cx="5783579" cy="4145801"/>
          </a:xfrm>
        </p:spPr>
        <p:txBody>
          <a:bodyPr>
            <a:normAutofit fontScale="70000" lnSpcReduction="20000"/>
          </a:bodyPr>
          <a:lstStyle/>
          <a:p>
            <a:pPr marL="0" lvl="0" indent="0">
              <a:buNone/>
            </a:pPr>
            <a:r>
              <a:rPr lang="en-GB" sz="3100" dirty="0"/>
              <a:t>Schools report that critical '</a:t>
            </a:r>
            <a:r>
              <a:rPr lang="en-GB" sz="3100" i="1" dirty="0"/>
              <a:t>curriculum'</a:t>
            </a:r>
            <a:r>
              <a:rPr lang="en-GB" sz="3100" dirty="0"/>
              <a:t> money is being used in house to pay for provision of healthy breaks and access to breakfast </a:t>
            </a:r>
            <a:endParaRPr lang="en-GB" sz="3100" dirty="0">
              <a:solidFill>
                <a:srgbClr val="FF0000"/>
              </a:solidFill>
            </a:endParaRPr>
          </a:p>
          <a:p>
            <a:pPr marL="457200" lvl="0" indent="-457200">
              <a:buFont typeface="+mj-lt"/>
              <a:buAutoNum type="arabicPeriod"/>
            </a:pPr>
            <a:r>
              <a:rPr lang="en-GB" sz="3100" dirty="0">
                <a:solidFill>
                  <a:srgbClr val="FF0000"/>
                </a:solidFill>
              </a:rPr>
              <a:t>Provide more nutritional food </a:t>
            </a:r>
            <a:r>
              <a:rPr lang="en-GB" sz="3100" dirty="0"/>
              <a:t>to those accessing FSME ( but not exclusively)</a:t>
            </a:r>
          </a:p>
          <a:p>
            <a:pPr marL="457200" indent="-457200">
              <a:buFont typeface="+mj-lt"/>
              <a:buAutoNum type="arabicPeriod"/>
            </a:pPr>
            <a:r>
              <a:rPr lang="en-GB" sz="3100" dirty="0"/>
              <a:t>Support  ‘just managing families’ and families on benefits to provide healthy options for their children </a:t>
            </a:r>
          </a:p>
          <a:p>
            <a:pPr marL="457200" lvl="0" indent="-457200">
              <a:buFont typeface="+mj-lt"/>
              <a:buAutoNum type="arabicPeriod"/>
            </a:pPr>
            <a:r>
              <a:rPr lang="en-GB" sz="3100" dirty="0"/>
              <a:t>Provide access to fresh fruit utilising an ‘Open Fridge’ for anytime access to all students for free </a:t>
            </a:r>
          </a:p>
          <a:p>
            <a:pPr lvl="0"/>
            <a:endParaRPr lang="en-GB" sz="2400" dirty="0"/>
          </a:p>
          <a:p>
            <a:pPr marL="0" lvl="0" indent="0">
              <a:buNone/>
            </a:pPr>
            <a:r>
              <a:rPr lang="en-GB" sz="6300" b="1" i="1" dirty="0">
                <a:solidFill>
                  <a:srgbClr val="FF0000"/>
                </a:solidFill>
              </a:rPr>
              <a:t>How did we do this …?</a:t>
            </a:r>
          </a:p>
          <a:p>
            <a:endParaRPr lang="en-GB" sz="1800" dirty="0"/>
          </a:p>
        </p:txBody>
      </p:sp>
      <p:pic>
        <p:nvPicPr>
          <p:cNvPr id="5" name="Picture 4" descr="A refrigerator with the door open&#10;&#10;Description automatically generated">
            <a:extLst>
              <a:ext uri="{FF2B5EF4-FFF2-40B4-BE49-F238E27FC236}">
                <a16:creationId xmlns:a16="http://schemas.microsoft.com/office/drawing/2014/main" id="{9B30F583-7D23-42EE-9754-52950946F17F}"/>
              </a:ext>
            </a:extLst>
          </p:cNvPr>
          <p:cNvPicPr>
            <a:picLocks noChangeAspect="1"/>
          </p:cNvPicPr>
          <p:nvPr/>
        </p:nvPicPr>
        <p:blipFill rotWithShape="1">
          <a:blip r:embed="rId3">
            <a:extLst>
              <a:ext uri="{28A0092B-C50C-407E-A947-70E740481C1C}">
                <a14:useLocalDpi xmlns:a14="http://schemas.microsoft.com/office/drawing/2010/main" val="0"/>
              </a:ext>
            </a:extLst>
          </a:blip>
          <a:srcRect r="1" b="1277"/>
          <a:stretch/>
        </p:blipFill>
        <p:spPr>
          <a:xfrm>
            <a:off x="5878850" y="13"/>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1807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B3D4-4C18-4A68-B4B5-1EAEC39437F7}"/>
              </a:ext>
            </a:extLst>
          </p:cNvPr>
          <p:cNvSpPr>
            <a:spLocks noGrp="1"/>
          </p:cNvSpPr>
          <p:nvPr>
            <p:ph type="title"/>
          </p:nvPr>
        </p:nvSpPr>
        <p:spPr>
          <a:xfrm>
            <a:off x="162005" y="265233"/>
            <a:ext cx="10515600" cy="1325563"/>
          </a:xfrm>
        </p:spPr>
        <p:txBody>
          <a:bodyPr>
            <a:normAutofit fontScale="90000"/>
          </a:bodyPr>
          <a:lstStyle/>
          <a:p>
            <a:r>
              <a:rPr lang="en-GB" b="1" dirty="0"/>
              <a:t>Key ‘Poverty’ Facts </a:t>
            </a:r>
            <a:br>
              <a:rPr lang="en-GB" dirty="0"/>
            </a:br>
            <a:r>
              <a:rPr lang="en-GB" b="1" i="1" dirty="0">
                <a:solidFill>
                  <a:srgbClr val="FF0000"/>
                </a:solidFill>
              </a:rPr>
              <a:t>Christ the King Primary School Omagh</a:t>
            </a:r>
            <a:br>
              <a:rPr lang="en-GB" b="1" i="1" dirty="0">
                <a:solidFill>
                  <a:srgbClr val="FF0000"/>
                </a:solidFill>
              </a:rPr>
            </a:br>
            <a:endParaRPr lang="en-GB" b="1" i="1" dirty="0">
              <a:solidFill>
                <a:srgbClr val="FF0000"/>
              </a:solidFill>
            </a:endParaRPr>
          </a:p>
        </p:txBody>
      </p:sp>
      <p:sp>
        <p:nvSpPr>
          <p:cNvPr id="3" name="Content Placeholder 2">
            <a:extLst>
              <a:ext uri="{FF2B5EF4-FFF2-40B4-BE49-F238E27FC236}">
                <a16:creationId xmlns:a16="http://schemas.microsoft.com/office/drawing/2014/main" id="{10383C7D-5E1B-4913-BDA0-69F827EA37F4}"/>
              </a:ext>
            </a:extLst>
          </p:cNvPr>
          <p:cNvSpPr>
            <a:spLocks noGrp="1"/>
          </p:cNvSpPr>
          <p:nvPr>
            <p:ph idx="1"/>
          </p:nvPr>
        </p:nvSpPr>
        <p:spPr>
          <a:xfrm>
            <a:off x="162005" y="1717322"/>
            <a:ext cx="10515600" cy="4351338"/>
          </a:xfrm>
        </p:spPr>
        <p:txBody>
          <a:bodyPr>
            <a:normAutofit lnSpcReduction="10000"/>
          </a:bodyPr>
          <a:lstStyle/>
          <a:p>
            <a:r>
              <a:rPr lang="en-GB" dirty="0"/>
              <a:t> 60% of our children access FSME </a:t>
            </a:r>
          </a:p>
          <a:p>
            <a:r>
              <a:rPr lang="en-GB" dirty="0"/>
              <a:t>Children come to school hungry having had no breakfast, regularly</a:t>
            </a:r>
          </a:p>
          <a:p>
            <a:r>
              <a:rPr lang="en-GB" dirty="0"/>
              <a:t>Breakfast club costs money (some families cant afford it)</a:t>
            </a:r>
          </a:p>
          <a:p>
            <a:r>
              <a:rPr lang="en-GB" dirty="0"/>
              <a:t>Children don’t learn if their poorly nourished</a:t>
            </a:r>
          </a:p>
          <a:p>
            <a:r>
              <a:rPr lang="en-GB" dirty="0"/>
              <a:t>Families are suffering and we need to support access to better food options </a:t>
            </a:r>
          </a:p>
          <a:p>
            <a:r>
              <a:rPr lang="en-GB" dirty="0"/>
              <a:t>Healthy Break is not free to all students (nutrition is certainly not a consideration at breaktime ; Junk Food is widely consumed)</a:t>
            </a:r>
          </a:p>
          <a:p>
            <a:r>
              <a:rPr lang="en-GB" dirty="0"/>
              <a:t>Welfare reform has impacted 12 % of families at our school no longer entitled to FSME</a:t>
            </a:r>
          </a:p>
          <a:p>
            <a:endParaRPr lang="en-GB" dirty="0"/>
          </a:p>
        </p:txBody>
      </p:sp>
      <p:pic>
        <p:nvPicPr>
          <p:cNvPr id="4" name="Picture 3">
            <a:extLst>
              <a:ext uri="{FF2B5EF4-FFF2-40B4-BE49-F238E27FC236}">
                <a16:creationId xmlns:a16="http://schemas.microsoft.com/office/drawing/2014/main" id="{D12CC55C-4589-44A2-A44F-DCFD5F97F123}"/>
              </a:ext>
            </a:extLst>
          </p:cNvPr>
          <p:cNvPicPr/>
          <p:nvPr/>
        </p:nvPicPr>
        <p:blipFill>
          <a:blip r:embed="rId2"/>
          <a:srcRect/>
          <a:stretch>
            <a:fillRect/>
          </a:stretch>
        </p:blipFill>
        <p:spPr>
          <a:xfrm>
            <a:off x="9878615" y="135774"/>
            <a:ext cx="2151380" cy="1518285"/>
          </a:xfrm>
          <a:prstGeom prst="rect">
            <a:avLst/>
          </a:prstGeom>
          <a:noFill/>
          <a:ln>
            <a:noFill/>
            <a:prstDash/>
          </a:ln>
        </p:spPr>
      </p:pic>
    </p:spTree>
    <p:extLst>
      <p:ext uri="{BB962C8B-B14F-4D97-AF65-F5344CB8AC3E}">
        <p14:creationId xmlns:p14="http://schemas.microsoft.com/office/powerpoint/2010/main" val="279829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216E-1E52-4854-A2CC-5870DD28E3A1}"/>
              </a:ext>
            </a:extLst>
          </p:cNvPr>
          <p:cNvSpPr>
            <a:spLocks noGrp="1"/>
          </p:cNvSpPr>
          <p:nvPr>
            <p:ph type="title"/>
          </p:nvPr>
        </p:nvSpPr>
        <p:spPr>
          <a:xfrm>
            <a:off x="157976" y="142101"/>
            <a:ext cx="10515600" cy="1325563"/>
          </a:xfrm>
        </p:spPr>
        <p:txBody>
          <a:bodyPr/>
          <a:lstStyle/>
          <a:p>
            <a:r>
              <a:rPr lang="en-GB" b="1" dirty="0" err="1"/>
              <a:t>Fareshare</a:t>
            </a:r>
            <a:r>
              <a:rPr lang="en-GB" b="1" dirty="0"/>
              <a:t> NI supports Project </a:t>
            </a:r>
            <a:br>
              <a:rPr lang="en-GB" dirty="0"/>
            </a:br>
            <a:r>
              <a:rPr lang="en-GB" b="1" i="1" dirty="0">
                <a:solidFill>
                  <a:srgbClr val="FF0000"/>
                </a:solidFill>
              </a:rPr>
              <a:t>Access to Free Breakfast and Healthy Break</a:t>
            </a:r>
          </a:p>
        </p:txBody>
      </p:sp>
      <p:sp>
        <p:nvSpPr>
          <p:cNvPr id="3" name="Content Placeholder 2">
            <a:extLst>
              <a:ext uri="{FF2B5EF4-FFF2-40B4-BE49-F238E27FC236}">
                <a16:creationId xmlns:a16="http://schemas.microsoft.com/office/drawing/2014/main" id="{5EA49D3D-839E-4FC8-8DC1-C35438A14569}"/>
              </a:ext>
            </a:extLst>
          </p:cNvPr>
          <p:cNvSpPr>
            <a:spLocks noGrp="1"/>
          </p:cNvSpPr>
          <p:nvPr>
            <p:ph idx="1"/>
          </p:nvPr>
        </p:nvSpPr>
        <p:spPr>
          <a:xfrm>
            <a:off x="-142776" y="2008018"/>
            <a:ext cx="11394688" cy="5288854"/>
          </a:xfrm>
        </p:spPr>
        <p:txBody>
          <a:bodyPr/>
          <a:lstStyle/>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b="1" i="1" dirty="0">
              <a:solidFill>
                <a:srgbClr val="FF0000"/>
              </a:solidFill>
            </a:endParaRPr>
          </a:p>
          <a:p>
            <a:pPr marL="457200" lvl="1" indent="0">
              <a:buNone/>
            </a:pPr>
            <a:endParaRPr lang="en-GB" b="1" i="1" dirty="0">
              <a:solidFill>
                <a:srgbClr val="FF0000"/>
              </a:solidFill>
            </a:endParaRPr>
          </a:p>
          <a:p>
            <a:pPr marL="457200" lvl="1" indent="0">
              <a:buNone/>
            </a:pPr>
            <a:r>
              <a:rPr lang="en-GB" b="1" i="1" dirty="0">
                <a:solidFill>
                  <a:srgbClr val="FF0000"/>
                </a:solidFill>
              </a:rPr>
              <a:t>How’s the Project working and what is the impact ? </a:t>
            </a:r>
          </a:p>
          <a:p>
            <a:pPr marL="457200" lvl="1" indent="0">
              <a:buNone/>
            </a:pPr>
            <a:r>
              <a:rPr lang="en-GB" b="1" i="1" dirty="0"/>
              <a:t>Principal Mrs Darcy tells us about the Project and their ‘Nurture Hub Aspirations’ </a:t>
            </a:r>
          </a:p>
        </p:txBody>
      </p:sp>
      <p:pic>
        <p:nvPicPr>
          <p:cNvPr id="4" name="Picture 3">
            <a:extLst>
              <a:ext uri="{FF2B5EF4-FFF2-40B4-BE49-F238E27FC236}">
                <a16:creationId xmlns:a16="http://schemas.microsoft.com/office/drawing/2014/main" id="{55BE02ED-EA7A-4798-B625-F56AC9D56680}"/>
              </a:ext>
            </a:extLst>
          </p:cNvPr>
          <p:cNvPicPr/>
          <p:nvPr/>
        </p:nvPicPr>
        <p:blipFill>
          <a:blip r:embed="rId3"/>
          <a:srcRect/>
          <a:stretch>
            <a:fillRect/>
          </a:stretch>
        </p:blipFill>
        <p:spPr>
          <a:xfrm>
            <a:off x="10014600" y="83754"/>
            <a:ext cx="2151380" cy="1518285"/>
          </a:xfrm>
          <a:prstGeom prst="rect">
            <a:avLst/>
          </a:prstGeom>
          <a:noFill/>
          <a:ln>
            <a:noFill/>
            <a:prstDash/>
          </a:ln>
        </p:spPr>
      </p:pic>
      <p:pic>
        <p:nvPicPr>
          <p:cNvPr id="6" name="Picture 5" descr="A picture containing text, sign&#10;&#10;Description automatically generated">
            <a:extLst>
              <a:ext uri="{FF2B5EF4-FFF2-40B4-BE49-F238E27FC236}">
                <a16:creationId xmlns:a16="http://schemas.microsoft.com/office/drawing/2014/main" id="{6425FF58-514B-4BF5-87AB-A3C569B58C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406" y="1232273"/>
            <a:ext cx="6542752" cy="4758830"/>
          </a:xfrm>
          <a:prstGeom prst="rect">
            <a:avLst/>
          </a:prstGeom>
        </p:spPr>
      </p:pic>
    </p:spTree>
    <p:extLst>
      <p:ext uri="{BB962C8B-B14F-4D97-AF65-F5344CB8AC3E}">
        <p14:creationId xmlns:p14="http://schemas.microsoft.com/office/powerpoint/2010/main" val="2570319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DF1306-27D7-4DC1-B09F-9CE807711B51}"/>
              </a:ext>
            </a:extLst>
          </p:cNvPr>
          <p:cNvSpPr>
            <a:spLocks noGrp="1"/>
          </p:cNvSpPr>
          <p:nvPr>
            <p:ph idx="1"/>
          </p:nvPr>
        </p:nvSpPr>
        <p:spPr>
          <a:xfrm>
            <a:off x="353085" y="434566"/>
            <a:ext cx="11000715" cy="5742397"/>
          </a:xfrm>
        </p:spPr>
        <p:txBody>
          <a:bodyPr>
            <a:normAutofit/>
          </a:bodyPr>
          <a:lstStyle/>
          <a:p>
            <a:pPr marL="0" lvl="0" indent="0" eaLnBrk="0" fontAlgn="base" hangingPunct="0">
              <a:lnSpc>
                <a:spcPct val="100000"/>
              </a:lnSpc>
              <a:spcBef>
                <a:spcPct val="0"/>
              </a:spcBef>
              <a:spcAft>
                <a:spcPct val="0"/>
              </a:spcAft>
              <a:buNone/>
            </a:pPr>
            <a:r>
              <a:rPr lang="en-GB" sz="4000" b="1" dirty="0">
                <a:solidFill>
                  <a:srgbClr val="FF0000"/>
                </a:solidFill>
              </a:rPr>
              <a:t> </a:t>
            </a:r>
            <a:r>
              <a:rPr lang="en-US" altLang="zh-CN" sz="4000" b="1" dirty="0">
                <a:solidFill>
                  <a:srgbClr val="FF0000"/>
                </a:solidFill>
                <a:latin typeface="Times New Roman" panose="02020603050405020304" pitchFamily="18" charset="0"/>
                <a:ea typeface="DengXian" panose="02010600030101010101" pitchFamily="2" charset="-122"/>
                <a:cs typeface="Calibri" panose="020F0502020204030204" pitchFamily="34" charset="0"/>
              </a:rPr>
              <a:t>FO 2030</a:t>
            </a:r>
            <a:endParaRPr lang="en-GB" altLang="zh-CN" sz="1100" dirty="0"/>
          </a:p>
          <a:p>
            <a:pPr marL="0" lvl="0" indent="0" eaLnBrk="0" fontAlgn="base" hangingPunct="0">
              <a:lnSpc>
                <a:spcPct val="100000"/>
              </a:lnSpc>
              <a:spcBef>
                <a:spcPct val="0"/>
              </a:spcBef>
              <a:spcAft>
                <a:spcPct val="0"/>
              </a:spcAft>
              <a:buNone/>
            </a:pPr>
            <a:r>
              <a:rPr lang="en-US" altLang="zh-CN" sz="4000" b="1" dirty="0">
                <a:solidFill>
                  <a:srgbClr val="FF0000"/>
                </a:solidFill>
                <a:latin typeface="Times New Roman" panose="02020603050405020304" pitchFamily="18" charset="0"/>
                <a:ea typeface="DengXian" panose="02010600030101010101" pitchFamily="2" charset="-122"/>
                <a:cs typeface="Calibri" panose="020F0502020204030204" pitchFamily="34" charset="0"/>
              </a:rPr>
              <a:t>Social Supermarket Model transition</a:t>
            </a:r>
            <a:endParaRPr lang="en-GB" sz="4000" b="1" dirty="0">
              <a:solidFill>
                <a:srgbClr val="FF0000"/>
              </a:solidFill>
            </a:endParaRPr>
          </a:p>
        </p:txBody>
      </p:sp>
      <p:pic>
        <p:nvPicPr>
          <p:cNvPr id="4" name="Picture 3">
            <a:extLst>
              <a:ext uri="{FF2B5EF4-FFF2-40B4-BE49-F238E27FC236}">
                <a16:creationId xmlns:a16="http://schemas.microsoft.com/office/drawing/2014/main" id="{3512234F-5071-48DB-AC32-6986205FDF0E}"/>
              </a:ext>
            </a:extLst>
          </p:cNvPr>
          <p:cNvPicPr/>
          <p:nvPr/>
        </p:nvPicPr>
        <p:blipFill>
          <a:blip r:embed="rId3"/>
          <a:srcRect/>
          <a:stretch>
            <a:fillRect/>
          </a:stretch>
        </p:blipFill>
        <p:spPr>
          <a:xfrm>
            <a:off x="9603462" y="268763"/>
            <a:ext cx="2151380" cy="1518285"/>
          </a:xfrm>
          <a:prstGeom prst="rect">
            <a:avLst/>
          </a:prstGeom>
          <a:noFill/>
          <a:ln>
            <a:noFill/>
            <a:prstDash/>
          </a:ln>
        </p:spPr>
      </p:pic>
      <p:pic>
        <p:nvPicPr>
          <p:cNvPr id="2054" name="Picture 4" descr="Image result for social supermarket">
            <a:hlinkClick r:id="rId4"/>
            <a:extLst>
              <a:ext uri="{FF2B5EF4-FFF2-40B4-BE49-F238E27FC236}">
                <a16:creationId xmlns:a16="http://schemas.microsoft.com/office/drawing/2014/main" id="{F3B61DBE-F2BE-42EE-A2A1-17388487B0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262" y="2169319"/>
            <a:ext cx="6186488" cy="23717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5" descr="9EB36A12">
            <a:extLst>
              <a:ext uri="{FF2B5EF4-FFF2-40B4-BE49-F238E27FC236}">
                <a16:creationId xmlns:a16="http://schemas.microsoft.com/office/drawing/2014/main" id="{65BD639B-ACF5-47A5-8E7D-108C88017E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138" y="4910138"/>
            <a:ext cx="126682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1" descr="5053331">
            <a:extLst>
              <a:ext uri="{FF2B5EF4-FFF2-40B4-BE49-F238E27FC236}">
                <a16:creationId xmlns:a16="http://schemas.microsoft.com/office/drawing/2014/main" id="{F4CF60B8-6BA7-41AA-8A46-3CAA1F29DE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3506" y="4911921"/>
            <a:ext cx="127635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2" descr="4F51783C">
            <a:extLst>
              <a:ext uri="{FF2B5EF4-FFF2-40B4-BE49-F238E27FC236}">
                <a16:creationId xmlns:a16="http://schemas.microsoft.com/office/drawing/2014/main" id="{23324B5A-C4FB-4451-9D16-F4FD7B185C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9802" y="4910138"/>
            <a:ext cx="12573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3" descr="7098B896">
            <a:extLst>
              <a:ext uri="{FF2B5EF4-FFF2-40B4-BE49-F238E27FC236}">
                <a16:creationId xmlns:a16="http://schemas.microsoft.com/office/drawing/2014/main" id="{51FB064F-41CC-4EB8-9202-2545BA5C4D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4695" y="4910138"/>
            <a:ext cx="1247775" cy="12477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6" descr="C4310E05">
            <a:extLst>
              <a:ext uri="{FF2B5EF4-FFF2-40B4-BE49-F238E27FC236}">
                <a16:creationId xmlns:a16="http://schemas.microsoft.com/office/drawing/2014/main" id="{E6A2EDDF-047D-4BB3-AA6A-7961DA94ED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41941" y="4879497"/>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a:extLst>
              <a:ext uri="{FF2B5EF4-FFF2-40B4-BE49-F238E27FC236}">
                <a16:creationId xmlns:a16="http://schemas.microsoft.com/office/drawing/2014/main" id="{F26F1078-8A55-4ED6-857F-FD0958329AA6}"/>
              </a:ext>
            </a:extLst>
          </p:cNvPr>
          <p:cNvSpPr>
            <a:spLocks noChangeArrowheads="1"/>
          </p:cNvSpPr>
          <p:nvPr/>
        </p:nvSpPr>
        <p:spPr bwMode="auto">
          <a:xfrm>
            <a:off x="0" y="-17621"/>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1800" b="0" i="0" u="none" strike="noStrike" cap="none" normalizeH="0" baseline="0" dirty="0">
              <a:ln>
                <a:noFill/>
              </a:ln>
              <a:solidFill>
                <a:schemeClr val="tx1"/>
              </a:solidFill>
              <a:effectLst/>
              <a:latin typeface="Arial" panose="020B0604020202020204" pitchFamily="34" charset="0"/>
            </a:endParaRPr>
          </a:p>
        </p:txBody>
      </p:sp>
      <p:sp>
        <p:nvSpPr>
          <p:cNvPr id="6" name="Rectangle 8">
            <a:extLst>
              <a:ext uri="{FF2B5EF4-FFF2-40B4-BE49-F238E27FC236}">
                <a16:creationId xmlns:a16="http://schemas.microsoft.com/office/drawing/2014/main" id="{26A9B7EC-808F-4B27-812F-F40371822EBC}"/>
              </a:ext>
            </a:extLst>
          </p:cNvPr>
          <p:cNvSpPr>
            <a:spLocks noChangeArrowheads="1"/>
          </p:cNvSpPr>
          <p:nvPr/>
        </p:nvSpPr>
        <p:spPr bwMode="auto">
          <a:xfrm>
            <a:off x="0" y="533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9">
            <a:extLst>
              <a:ext uri="{FF2B5EF4-FFF2-40B4-BE49-F238E27FC236}">
                <a16:creationId xmlns:a16="http://schemas.microsoft.com/office/drawing/2014/main" id="{09F98FC0-B9E9-42FB-B8CF-0E822C365146}"/>
              </a:ext>
            </a:extLst>
          </p:cNvPr>
          <p:cNvSpPr>
            <a:spLocks noChangeArrowheads="1"/>
          </p:cNvSpPr>
          <p:nvPr/>
        </p:nvSpPr>
        <p:spPr bwMode="auto">
          <a:xfrm>
            <a:off x="1032095" y="43340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200" b="1" i="0" u="none" strike="noStrike" cap="none" normalizeH="0" baseline="0" dirty="0">
                <a:ln>
                  <a:noFill/>
                </a:ln>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 </a:t>
            </a:r>
            <a:endParaRPr kumimoji="0" lang="en-GB" altLang="zh-CN"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1" u="none" strike="noStrike" cap="none" normalizeH="0" baseline="0" dirty="0">
                <a:ln>
                  <a:noFill/>
                </a:ln>
                <a:solidFill>
                  <a:schemeClr val="tx1"/>
                </a:solidFill>
                <a:effectLst/>
                <a:latin typeface="Calibri" panose="020F0502020204030204" pitchFamily="34" charset="0"/>
                <a:ea typeface="DengXian" panose="02010600030101010101" pitchFamily="2" charset="-122"/>
                <a:cs typeface="Arial" panose="020B0604020202020204" pitchFamily="34" charset="0"/>
              </a:rPr>
              <a:t>Direct links to SDG goals (1, 2,3,10, 11) </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963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E08D9B-F11E-4170-8FCE-F4B775BFAF66}"/>
              </a:ext>
            </a:extLst>
          </p:cNvPr>
          <p:cNvPicPr>
            <a:picLocks noGrp="1"/>
          </p:cNvPicPr>
          <p:nvPr>
            <p:ph idx="1"/>
          </p:nvPr>
        </p:nvPicPr>
        <p:blipFill>
          <a:blip r:embed="rId3"/>
          <a:srcRect/>
          <a:stretch>
            <a:fillRect/>
          </a:stretch>
        </p:blipFill>
        <p:spPr>
          <a:xfrm>
            <a:off x="10039925" y="-25688"/>
            <a:ext cx="2152075" cy="1518036"/>
          </a:xfrm>
          <a:prstGeom prst="rect">
            <a:avLst/>
          </a:prstGeom>
          <a:noFill/>
          <a:ln>
            <a:noFill/>
            <a:prstDash/>
          </a:ln>
        </p:spPr>
      </p:pic>
      <p:sp>
        <p:nvSpPr>
          <p:cNvPr id="5" name="TextBox 4">
            <a:extLst>
              <a:ext uri="{FF2B5EF4-FFF2-40B4-BE49-F238E27FC236}">
                <a16:creationId xmlns:a16="http://schemas.microsoft.com/office/drawing/2014/main" id="{047F1F77-9747-44ED-AAC0-809D442E3BAC}"/>
              </a:ext>
            </a:extLst>
          </p:cNvPr>
          <p:cNvSpPr txBox="1"/>
          <p:nvPr/>
        </p:nvSpPr>
        <p:spPr>
          <a:xfrm>
            <a:off x="224143" y="733330"/>
            <a:ext cx="10178289" cy="6955750"/>
          </a:xfrm>
          <a:prstGeom prst="rect">
            <a:avLst/>
          </a:prstGeom>
          <a:noFill/>
        </p:spPr>
        <p:txBody>
          <a:bodyPr wrap="square" rtlCol="0">
            <a:spAutoFit/>
          </a:bodyPr>
          <a:lstStyle/>
          <a:p>
            <a:r>
              <a:rPr lang="en-GB" sz="3200" b="1" dirty="0">
                <a:solidFill>
                  <a:srgbClr val="FF0000"/>
                </a:solidFill>
              </a:rPr>
              <a:t>Work with existing Foodbanks to support transition to </a:t>
            </a:r>
            <a:r>
              <a:rPr lang="en-GB" sz="3200" b="1" dirty="0" err="1">
                <a:solidFill>
                  <a:srgbClr val="FF0000"/>
                </a:solidFill>
              </a:rPr>
              <a:t>SSm</a:t>
            </a:r>
            <a:r>
              <a:rPr lang="en-GB" sz="3200" b="1" dirty="0">
                <a:solidFill>
                  <a:srgbClr val="FF0000"/>
                </a:solidFill>
              </a:rPr>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Partnership action is being progressed to ‘</a:t>
            </a:r>
            <a:r>
              <a:rPr lang="en-GB" b="1" i="1" dirty="0"/>
              <a:t>Support and improve the life opportunities of those living in poverty in Fermanagh and Omagh through enhanced partnership approaches’</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Partnership received total funding of £25,000 from Fermanagh and Omagh District Council and from the Public Health Agency towards this action and the development of local Social Supermarket models.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Partnership to provided up-front support to established and constituted not-for-profit organisations operating in its District who already provide community-based support services, including some food/meals provision</a:t>
            </a:r>
          </a:p>
          <a:p>
            <a:endParaRPr lang="en-GB" b="1" dirty="0"/>
          </a:p>
          <a:p>
            <a:r>
              <a:rPr lang="en-GB" b="1" dirty="0"/>
              <a:t>With an aim to :</a:t>
            </a:r>
          </a:p>
          <a:p>
            <a:endParaRPr lang="en-GB" sz="2400" dirty="0">
              <a:solidFill>
                <a:srgbClr val="FF0000"/>
              </a:solidFill>
            </a:endParaRPr>
          </a:p>
          <a:p>
            <a:r>
              <a:rPr lang="en-GB" sz="2400" dirty="0">
                <a:solidFill>
                  <a:srgbClr val="FF0000"/>
                </a:solidFill>
              </a:rPr>
              <a:t>‘</a:t>
            </a:r>
            <a:r>
              <a:rPr lang="en-GB" sz="2400" b="1" i="1" dirty="0">
                <a:solidFill>
                  <a:srgbClr val="FF0000"/>
                </a:solidFill>
              </a:rPr>
              <a:t>to develop into local Social Supermarket model.  To this end, funding provided will enable groups to develop infrastructure and build capacity to support the establishment of a Social Supermarket(s) in the 2020/21 year’.</a:t>
            </a:r>
          </a:p>
          <a:p>
            <a:endParaRPr lang="en-GB" sz="2400" b="1" i="1" dirty="0">
              <a:solidFill>
                <a:srgbClr val="FF0000"/>
              </a:solidFill>
            </a:endParaRPr>
          </a:p>
          <a:p>
            <a:endParaRPr lang="en-GB" sz="2400" b="1" i="1" dirty="0">
              <a:solidFill>
                <a:srgbClr val="FF0000"/>
              </a:solidFill>
            </a:endParaRPr>
          </a:p>
          <a:p>
            <a:endParaRPr lang="en-GB" dirty="0"/>
          </a:p>
          <a:p>
            <a:r>
              <a:rPr lang="en-GB" dirty="0"/>
              <a:t> </a:t>
            </a:r>
          </a:p>
        </p:txBody>
      </p:sp>
    </p:spTree>
    <p:extLst>
      <p:ext uri="{BB962C8B-B14F-4D97-AF65-F5344CB8AC3E}">
        <p14:creationId xmlns:p14="http://schemas.microsoft.com/office/powerpoint/2010/main" val="956582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992</Words>
  <Application>Microsoft Office PowerPoint</Application>
  <PresentationFormat>Widescreen</PresentationFormat>
  <Paragraphs>139</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Project 1 : Introducing Pilot:  ‘Children’s Right to Food Project </vt:lpstr>
      <vt:lpstr>Background  #RightoFoodCharter</vt:lpstr>
      <vt:lpstr>‘Just Managing’ Families  Addressing Poverty Injustice </vt:lpstr>
      <vt:lpstr>Pilot Identified and aims Christ the King Primary School</vt:lpstr>
      <vt:lpstr>Key ‘Poverty’ Facts  Christ the King Primary School Omagh </vt:lpstr>
      <vt:lpstr>Fareshare NI supports Project  Access to Free Breakfast and Healthy Break</vt:lpstr>
      <vt:lpstr>PowerPoint Presentation</vt:lpstr>
      <vt:lpstr>PowerPoint Presentation</vt:lpstr>
      <vt:lpstr>The Share Ardress An example of good practice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Pilot:  ‘Children’s Right to Food Project</dc:title>
  <dc:creator>lester weir</dc:creator>
  <cp:lastModifiedBy>Kim Weir</cp:lastModifiedBy>
  <cp:revision>10</cp:revision>
  <dcterms:created xsi:type="dcterms:W3CDTF">2020-02-20T22:21:11Z</dcterms:created>
  <dcterms:modified xsi:type="dcterms:W3CDTF">2020-02-21T13:15:07Z</dcterms:modified>
</cp:coreProperties>
</file>