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handoutMasterIdLst>
    <p:handoutMasterId r:id="rId13"/>
  </p:handoutMasterIdLst>
  <p:sldIdLst>
    <p:sldId id="444" r:id="rId2"/>
    <p:sldId id="446" r:id="rId3"/>
    <p:sldId id="502" r:id="rId4"/>
    <p:sldId id="569" r:id="rId5"/>
    <p:sldId id="570" r:id="rId6"/>
    <p:sldId id="571" r:id="rId7"/>
    <p:sldId id="572" r:id="rId8"/>
    <p:sldId id="568" r:id="rId9"/>
    <p:sldId id="573" r:id="rId10"/>
    <p:sldId id="516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317B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C2369-F779-4FD3-919A-4B49005AF108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C01CA-CEC1-4561-B61A-0818DE54DB5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897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0110F-4F55-4DEF-B2C7-5859E48423DA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9FC97-D8BC-4AAE-ABE1-93B10E4969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869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2718BF7F-BE02-487A-9759-140D774C0B20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9E1329EE-FF89-4AFE-AEA5-A8CC209BFA3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BF7F-BE02-487A-9759-140D774C0B20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BF7F-BE02-487A-9759-140D774C0B20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BF7F-BE02-487A-9759-140D774C0B20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BF7F-BE02-487A-9759-140D774C0B20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BF7F-BE02-487A-9759-140D774C0B20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BF7F-BE02-487A-9759-140D774C0B20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BF7F-BE02-487A-9759-140D774C0B20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BF7F-BE02-487A-9759-140D774C0B20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2718BF7F-BE02-487A-9759-140D774C0B20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9E1329EE-FF89-4AFE-AEA5-A8CC209BFA3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2718BF7F-BE02-487A-9759-140D774C0B20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9E1329EE-FF89-4AFE-AEA5-A8CC209BFA3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718BF7F-BE02-487A-9759-140D774C0B20}" type="datetimeFigureOut">
              <a:rPr lang="en-GB" smtClean="0"/>
              <a:t>20/02/2020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E1329EE-FF89-4AFE-AEA5-A8CC209BFA3E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0146" y="4509120"/>
            <a:ext cx="7200800" cy="136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700809"/>
            <a:ext cx="6624735" cy="1368152"/>
          </a:xfr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dirty="0">
                <a:latin typeface="Arial Rounded MT Bold" panose="020F0704030504030204" pitchFamily="34" charset="0"/>
              </a:rPr>
              <a:t>‘The Struggle Is Real’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1" y="3068961"/>
            <a:ext cx="6624736" cy="2520280"/>
          </a:xfrm>
          <a:solidFill>
            <a:srgbClr val="317B6D"/>
          </a:solidFill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Kevin Higgins</a:t>
            </a:r>
          </a:p>
          <a:p>
            <a:r>
              <a:rPr lang="en-GB" dirty="0">
                <a:solidFill>
                  <a:schemeClr val="tx1"/>
                </a:solidFill>
              </a:rPr>
              <a:t>Head of Policy </a:t>
            </a:r>
          </a:p>
          <a:p>
            <a:r>
              <a:rPr lang="en-GB" dirty="0">
                <a:solidFill>
                  <a:schemeClr val="tx1"/>
                </a:solidFill>
              </a:rPr>
              <a:t>Advice NI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1</a:t>
            </a:fld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1259632" y="4653136"/>
            <a:ext cx="6624736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804414"/>
            <a:ext cx="1590675" cy="680085"/>
          </a:xfrm>
          <a:prstGeom prst="rect">
            <a:avLst/>
          </a:prstGeom>
        </p:spPr>
      </p:pic>
      <p:pic>
        <p:nvPicPr>
          <p:cNvPr id="28" name="Picture 2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508" y="4909155"/>
            <a:ext cx="180086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111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GB" b="1" dirty="0">
                <a:latin typeface="Arial Rounded MT Bold" panose="020F0704030504030204" pitchFamily="34" charset="0"/>
              </a:rPr>
              <a:t>Additional ‘</a:t>
            </a:r>
            <a:r>
              <a:rPr lang="en-GB" b="1" dirty="0" err="1">
                <a:latin typeface="Arial Rounded MT Bold" panose="020F0704030504030204" pitchFamily="34" charset="0"/>
              </a:rPr>
              <a:t>Evason</a:t>
            </a:r>
            <a:r>
              <a:rPr lang="en-GB" b="1" dirty="0">
                <a:latin typeface="Arial Rounded MT Bold" panose="020F0704030504030204" pitchFamily="34" charset="0"/>
              </a:rPr>
              <a:t>’ Welfare Reform Advice Service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10</a:t>
            </a:fld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896" y="2119313"/>
            <a:ext cx="2879571" cy="36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5822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1" y="817582"/>
            <a:ext cx="7200800" cy="1202485"/>
          </a:xfr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119256"/>
            <a:ext cx="7344816" cy="3902031"/>
          </a:xfrm>
          <a:noFill/>
        </p:spPr>
        <p:txBody>
          <a:bodyPr>
            <a:normAutofit/>
          </a:bodyPr>
          <a:lstStyle/>
          <a:p>
            <a:r>
              <a:rPr lang="en-GB" b="1" dirty="0">
                <a:latin typeface="Arial Rounded MT Bold" panose="020F0704030504030204" pitchFamily="34" charset="0"/>
              </a:rPr>
              <a:t>Coalition Government: A Decade of Cuts</a:t>
            </a:r>
          </a:p>
          <a:p>
            <a:r>
              <a:rPr lang="en-GB" b="1" dirty="0">
                <a:latin typeface="Arial Rounded MT Bold" panose="020F0704030504030204" pitchFamily="34" charset="0"/>
              </a:rPr>
              <a:t>Two waves of cuts to benefits and tax credits</a:t>
            </a:r>
          </a:p>
          <a:p>
            <a:pPr lvl="1"/>
            <a:r>
              <a:rPr lang="en-GB" sz="2400" b="1" dirty="0">
                <a:latin typeface="Arial Rounded MT Bold" panose="020F0704030504030204" pitchFamily="34" charset="0"/>
              </a:rPr>
              <a:t>Wave 1: Range of piecemeal cuts</a:t>
            </a:r>
          </a:p>
          <a:p>
            <a:pPr lvl="1"/>
            <a:r>
              <a:rPr lang="en-GB" sz="2400" b="1" dirty="0">
                <a:latin typeface="Arial Rounded MT Bold" panose="020F0704030504030204" pitchFamily="34" charset="0"/>
              </a:rPr>
              <a:t>Wave 2: </a:t>
            </a:r>
          </a:p>
          <a:p>
            <a:pPr lvl="2"/>
            <a:r>
              <a:rPr lang="en-GB" sz="2400" b="1" dirty="0">
                <a:latin typeface="Arial Rounded MT Bold" panose="020F0704030504030204" pitchFamily="34" charset="0"/>
              </a:rPr>
              <a:t>‘Welfare Reform’ legislation</a:t>
            </a:r>
          </a:p>
          <a:p>
            <a:pPr lvl="2"/>
            <a:r>
              <a:rPr lang="en-GB" sz="2400" b="1" dirty="0">
                <a:latin typeface="Arial Rounded MT Bold" panose="020F0704030504030204" pitchFamily="34" charset="0"/>
              </a:rPr>
              <a:t>‘Welfare Reform &amp; Work’ legislation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52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b="1" dirty="0">
                <a:latin typeface="Arial Rounded MT Bold" panose="020F0704030504030204" pitchFamily="34" charset="0"/>
              </a:rPr>
              <a:t>Current 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Welfare Reform Mitigations Working Group ‘</a:t>
            </a:r>
            <a:r>
              <a:rPr lang="en-GB" b="1" dirty="0" err="1">
                <a:latin typeface="Arial Rounded MT Bold" panose="020F0704030504030204" pitchFamily="34" charset="0"/>
              </a:rPr>
              <a:t>Evason</a:t>
            </a:r>
            <a:r>
              <a:rPr lang="en-GB" b="1" dirty="0">
                <a:latin typeface="Arial Rounded MT Bold" panose="020F0704030504030204" pitchFamily="34" charset="0"/>
              </a:rPr>
              <a:t>’ Report published January 2016</a:t>
            </a:r>
          </a:p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#</a:t>
            </a:r>
            <a:r>
              <a:rPr lang="en-GB" b="1" dirty="0" err="1">
                <a:latin typeface="Arial Rounded MT Bold" panose="020F0704030504030204" pitchFamily="34" charset="0"/>
              </a:rPr>
              <a:t>CliffEdgeNI</a:t>
            </a:r>
            <a:r>
              <a:rPr lang="en-GB" b="1" dirty="0">
                <a:latin typeface="Arial Rounded MT Bold" panose="020F0704030504030204" pitchFamily="34" charset="0"/>
              </a:rPr>
              <a:t> March 2020</a:t>
            </a:r>
          </a:p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Extension of current mitigations beyond March 2020 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Bedroom Tax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Benefit Cap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DLA to PIP (Disabled &amp; their Carers)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Additional advice services</a:t>
            </a:r>
          </a:p>
          <a:p>
            <a:r>
              <a:rPr lang="en-GB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Closing Loopholes 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5062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b="1" dirty="0">
                <a:latin typeface="Arial Rounded MT Bold" panose="020F0704030504030204" pitchFamily="34" charset="0"/>
              </a:rPr>
              <a:t>The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Strengthening the mitigations package?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Mitigating the 2 child cap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Scotland approach</a:t>
            </a:r>
          </a:p>
          <a:p>
            <a:pPr lvl="2" fontAlgn="base"/>
            <a:r>
              <a:rPr lang="en-GB" b="1" dirty="0">
                <a:latin typeface="Arial Rounded MT Bold" panose="020F0704030504030204" pitchFamily="34" charset="0"/>
              </a:rPr>
              <a:t>For example introducing a ‘Baby’ Grant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Addressing other people most impacted by welfare reform</a:t>
            </a:r>
          </a:p>
          <a:p>
            <a:pPr lvl="2" fontAlgn="base"/>
            <a:r>
              <a:rPr lang="en-GB" b="1" dirty="0">
                <a:latin typeface="Arial Rounded MT Bold" panose="020F0704030504030204" pitchFamily="34" charset="0"/>
              </a:rPr>
              <a:t>Improving UC Work allowances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Addressing Universal Credit problems</a:t>
            </a:r>
          </a:p>
          <a:p>
            <a:pPr marL="0" lvl="0" indent="0" fontAlgn="base">
              <a:buNone/>
            </a:pPr>
            <a:endParaRPr lang="en-GB" b="1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36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b="1" dirty="0">
                <a:latin typeface="Arial Rounded MT Bold" panose="020F0704030504030204" pitchFamily="34" charset="0"/>
              </a:rPr>
              <a:t>National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UN Special Rapporteur on extreme poverty (Phillip Alston)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UC ‘perverse and catastrophic 5 week wait’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UC advance loan ‘renders people destitute’</a:t>
            </a:r>
          </a:p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Former DWP Minister Stephen </a:t>
            </a:r>
            <a:r>
              <a:rPr lang="en-GB" b="1" dirty="0" err="1">
                <a:latin typeface="Arial Rounded MT Bold" panose="020F0704030504030204" pitchFamily="34" charset="0"/>
              </a:rPr>
              <a:t>Crabb</a:t>
            </a:r>
            <a:r>
              <a:rPr lang="en-GB" b="1" dirty="0">
                <a:latin typeface="Arial Rounded MT Bold" panose="020F0704030504030204" pitchFamily="34" charset="0"/>
              </a:rPr>
              <a:t> MP in House of Commons last week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'The truth is to improve Universal Credit policy will require resource, Need to make the case with HM Treasury’</a:t>
            </a:r>
          </a:p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Will Quince MP, Work &amp; Pensions Minister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‘My mind is full of ideas on how we can improve Universal Credit, and if he would like to help me in persuading the Treasury to get behind those, I would very much welcome that’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72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b="1" dirty="0">
                <a:latin typeface="Arial Rounded MT Bold" panose="020F0704030504030204" pitchFamily="34" charset="0"/>
              </a:rPr>
              <a:t>Regional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Department for Communities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Safeguarding vulnerable people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Complaints process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Letters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UC Operational Issues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2</a:t>
            </a:r>
            <a:r>
              <a:rPr lang="en-GB" b="1" baseline="30000" dirty="0">
                <a:latin typeface="Arial Rounded MT Bold" panose="020F0704030504030204" pitchFamily="34" charset="0"/>
              </a:rPr>
              <a:t>nd</a:t>
            </a:r>
            <a:r>
              <a:rPr lang="en-GB" b="1" dirty="0">
                <a:latin typeface="Arial Rounded MT Bold" panose="020F0704030504030204" pitchFamily="34" charset="0"/>
              </a:rPr>
              <a:t> PIP Review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Discretionary Support scheme</a:t>
            </a:r>
          </a:p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Other Departments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Availability of services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Availability of medical evidence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Access to Free School Meals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674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b="1" dirty="0">
                <a:latin typeface="Arial Rounded MT Bold" panose="020F0704030504030204" pitchFamily="34" charset="0"/>
              </a:rPr>
              <a:t>Local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Councils / Trusts / Schools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Promotion of services</a:t>
            </a:r>
          </a:p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Community &amp; Voluntary Sector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Availability of services  </a:t>
            </a:r>
          </a:p>
          <a:p>
            <a:pPr lvl="0" fontAlgn="base">
              <a:buClr>
                <a:srgbClr val="AA2B1E"/>
              </a:buClr>
            </a:pPr>
            <a:r>
              <a:rPr lang="en-GB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Independent Advice Services</a:t>
            </a:r>
          </a:p>
          <a:p>
            <a:pPr lvl="1" fontAlgn="base">
              <a:buClr>
                <a:srgbClr val="AA2B1E"/>
              </a:buClr>
            </a:pPr>
            <a:r>
              <a:rPr lang="en-GB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Advising, Supporting, Representing</a:t>
            </a:r>
          </a:p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Media</a:t>
            </a:r>
          </a:p>
          <a:p>
            <a:pPr marL="0" lvl="0" indent="0" fontAlgn="base">
              <a:buNone/>
            </a:pPr>
            <a:endParaRPr lang="en-GB" b="1" dirty="0">
              <a:latin typeface="Arial Rounded MT Bold" panose="020F07040305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8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GB" b="1" dirty="0">
                <a:latin typeface="Arial Rounded MT Bold" panose="020F0704030504030204" pitchFamily="34" charset="0"/>
              </a:rPr>
              <a:t>The importance of independent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Barriers preventing people approaching Government agencies directly – stigma, fear, trust</a:t>
            </a:r>
          </a:p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Ability to challenge decisions – helping people secure their rights at appeal and beyond</a:t>
            </a:r>
          </a:p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Offering a free, confidential quality service based on dignity and respect</a:t>
            </a:r>
          </a:p>
          <a:p>
            <a:pPr lvl="0" fontAlgn="base"/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811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GB" b="1" dirty="0">
                <a:latin typeface="Arial Rounded MT Bold" panose="020F0704030504030204" pitchFamily="34" charset="0"/>
              </a:rPr>
              <a:t>The importance of independent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>
              <a:buClr>
                <a:srgbClr val="AA2B1E"/>
              </a:buClr>
            </a:pPr>
            <a:r>
              <a:rPr lang="en-GB" sz="2600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Fermanagh &amp; Omagh Advice Consortium</a:t>
            </a:r>
            <a:endParaRPr lang="en-GB" b="1" dirty="0">
              <a:latin typeface="Arial Rounded MT Bold" panose="020F0704030504030204" pitchFamily="34" charset="0"/>
            </a:endParaRP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Community Advice Fermanagh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Manager: Siobhan Peoples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028 6632 4334</a:t>
            </a:r>
          </a:p>
          <a:p>
            <a:pPr lvl="1" fontAlgn="base">
              <a:buClr>
                <a:srgbClr val="AA2B1E"/>
              </a:buClr>
            </a:pPr>
            <a:r>
              <a:rPr lang="en-GB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Omagh Independent Advice Services</a:t>
            </a:r>
          </a:p>
          <a:p>
            <a:pPr lvl="1" fontAlgn="base">
              <a:buClr>
                <a:srgbClr val="AA2B1E"/>
              </a:buClr>
            </a:pPr>
            <a:r>
              <a:rPr lang="en-GB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Manager: Michael Roddy </a:t>
            </a:r>
          </a:p>
          <a:p>
            <a:pPr lvl="1" fontAlgn="base">
              <a:buClr>
                <a:srgbClr val="AA2B1E"/>
              </a:buClr>
            </a:pPr>
            <a:r>
              <a:rPr lang="en-GB" b="1" dirty="0">
                <a:solidFill>
                  <a:prstClr val="black"/>
                </a:solidFill>
                <a:latin typeface="Arial Rounded MT Bold" panose="020F0704030504030204" pitchFamily="34" charset="0"/>
              </a:rPr>
              <a:t>028 8224 3252</a:t>
            </a:r>
          </a:p>
          <a:p>
            <a:pPr lvl="0" fontAlgn="base"/>
            <a:r>
              <a:rPr lang="en-GB" b="1" dirty="0">
                <a:latin typeface="Arial Rounded MT Bold" panose="020F0704030504030204" pitchFamily="34" charset="0"/>
              </a:rPr>
              <a:t>2018/19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35,580 enquiries 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91% social security related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746 Appeal Tribunals</a:t>
            </a:r>
          </a:p>
          <a:p>
            <a:pPr lvl="1" fontAlgn="base"/>
            <a:r>
              <a:rPr lang="en-GB" b="1" dirty="0">
                <a:latin typeface="Arial Rounded MT Bold" panose="020F0704030504030204" pitchFamily="34" charset="0"/>
              </a:rPr>
              <a:t>365 debt clients with £6.37m debts</a:t>
            </a:r>
          </a:p>
          <a:p>
            <a:pPr lvl="0" fontAlgn="base"/>
            <a:endParaRPr lang="en-GB" b="1" dirty="0">
              <a:latin typeface="Arial Rounded MT Bold" panose="020F0704030504030204" pitchFamily="34" charset="0"/>
            </a:endParaRPr>
          </a:p>
          <a:p>
            <a:pPr lvl="0" fontAlgn="base"/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29EE-FF89-4AFE-AEA5-A8CC209BFA3E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932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50943</TotalTime>
  <Words>410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Rounded MT Bold</vt:lpstr>
      <vt:lpstr>Brush Script MT</vt:lpstr>
      <vt:lpstr>Calibri</vt:lpstr>
      <vt:lpstr>Constantia</vt:lpstr>
      <vt:lpstr>Franklin Gothic Book</vt:lpstr>
      <vt:lpstr>Rage Italic</vt:lpstr>
      <vt:lpstr>Pushpin</vt:lpstr>
      <vt:lpstr>‘The Struggle Is Real’</vt:lpstr>
      <vt:lpstr>Background</vt:lpstr>
      <vt:lpstr>Current Position</vt:lpstr>
      <vt:lpstr>The Future</vt:lpstr>
      <vt:lpstr>National</vt:lpstr>
      <vt:lpstr>Regional</vt:lpstr>
      <vt:lpstr>Local</vt:lpstr>
      <vt:lpstr>The importance of independent advice</vt:lpstr>
      <vt:lpstr>The importance of independent advice</vt:lpstr>
      <vt:lpstr>Additional ‘Evason’ Welfare Reform Advice Service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Money Advice Support Programme</dc:title>
  <dc:creator>Ryan Fitzsimmons</dc:creator>
  <cp:lastModifiedBy>Kim Weir</cp:lastModifiedBy>
  <cp:revision>300</cp:revision>
  <cp:lastPrinted>2019-10-09T15:28:44Z</cp:lastPrinted>
  <dcterms:created xsi:type="dcterms:W3CDTF">2013-11-27T15:22:17Z</dcterms:created>
  <dcterms:modified xsi:type="dcterms:W3CDTF">2020-02-20T13:54:11Z</dcterms:modified>
</cp:coreProperties>
</file>