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Lst>
  <p:notesMasterIdLst>
    <p:notesMasterId r:id="rId24"/>
  </p:notesMasterIdLst>
  <p:sldIdLst>
    <p:sldId id="256" r:id="rId4"/>
    <p:sldId id="257" r:id="rId5"/>
    <p:sldId id="295" r:id="rId6"/>
    <p:sldId id="290" r:id="rId7"/>
    <p:sldId id="296" r:id="rId8"/>
    <p:sldId id="294" r:id="rId9"/>
    <p:sldId id="279" r:id="rId10"/>
    <p:sldId id="278" r:id="rId11"/>
    <p:sldId id="265" r:id="rId12"/>
    <p:sldId id="276" r:id="rId13"/>
    <p:sldId id="286" r:id="rId14"/>
    <p:sldId id="262" r:id="rId15"/>
    <p:sldId id="261" r:id="rId16"/>
    <p:sldId id="291" r:id="rId17"/>
    <p:sldId id="293" r:id="rId18"/>
    <p:sldId id="288" r:id="rId19"/>
    <p:sldId id="264" r:id="rId20"/>
    <p:sldId id="287" r:id="rId21"/>
    <p:sldId id="275" r:id="rId22"/>
    <p:sldId id="26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7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2DE6F-F6A7-47FE-AE7B-CF1BB3F73147}" type="datetimeFigureOut">
              <a:rPr lang="en-GB" smtClean="0"/>
              <a:t>18/02/2020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92F7EB-5CCB-4430-B262-938258B85825}" type="slidenum">
              <a:rPr lang="en-GB" smtClean="0"/>
              <a:t>‹#›</a:t>
            </a:fld>
            <a:endParaRPr lang="en-GB"/>
          </a:p>
        </p:txBody>
      </p:sp>
    </p:spTree>
    <p:extLst>
      <p:ext uri="{BB962C8B-B14F-4D97-AF65-F5344CB8AC3E}">
        <p14:creationId xmlns:p14="http://schemas.microsoft.com/office/powerpoint/2010/main" val="264228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13362-1E49-4536-A8F8-529C64F4C81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6362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13362-1E49-4536-A8F8-529C64F4C81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1093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dirty="0">
                <a:solidFill>
                  <a:schemeClr val="tx1"/>
                </a:solidFill>
                <a:latin typeface="+mn-lt"/>
                <a:ea typeface="+mn-ea"/>
                <a:cs typeface="+mn-cs"/>
              </a:rPr>
              <a:t>The consensual food basket is culturally and normatively informed. It asks what would you normally (normative) and comparatively (culturally) expect to be included in such a basket.</a:t>
            </a:r>
          </a:p>
          <a:p>
            <a:endParaRPr lang="en-US" sz="1600" b="0" i="0" u="none" strike="noStrike" kern="1200" baseline="0" dirty="0">
              <a:solidFill>
                <a:schemeClr val="tx1"/>
              </a:solidFill>
              <a:latin typeface="+mn-lt"/>
              <a:ea typeface="+mn-ea"/>
              <a:cs typeface="+mn-cs"/>
            </a:endParaRPr>
          </a:p>
          <a:p>
            <a:pPr algn="just"/>
            <a:r>
              <a:rPr lang="en-GB" sz="1600" i="1" dirty="0"/>
              <a:t>Prices compared against</a:t>
            </a:r>
          </a:p>
          <a:p>
            <a:pPr algn="just"/>
            <a:endParaRPr lang="en-GB" sz="1600" dirty="0"/>
          </a:p>
          <a:p>
            <a:pPr marL="342900" indent="-342900" algn="just">
              <a:buFont typeface="Arial" panose="020B0604020202020204" pitchFamily="34" charset="0"/>
              <a:buChar char="•"/>
            </a:pPr>
            <a:r>
              <a:rPr lang="en-GB" sz="1600" dirty="0"/>
              <a:t>Identified common items from</a:t>
            </a:r>
            <a:r>
              <a:rPr lang="en-US" sz="1600" dirty="0"/>
              <a:t> food banks’ food lists</a:t>
            </a:r>
          </a:p>
          <a:p>
            <a:endParaRPr lang="en-US" sz="1600" b="0" i="0" u="none" strike="noStrike" kern="1200" baseline="0" dirty="0">
              <a:solidFill>
                <a:schemeClr val="tx1"/>
              </a:solidFill>
              <a:latin typeface="+mn-lt"/>
              <a:ea typeface="+mn-ea"/>
              <a:cs typeface="+mn-cs"/>
            </a:endParaRPr>
          </a:p>
          <a:p>
            <a:r>
              <a:rPr lang="en-US" sz="1600" dirty="0"/>
              <a:t>Recorded the normal price of the cheapest option for each food item, irrespective of brand, using mysupermarket.co.uk for four supermarkets with retail presence across the UK (</a:t>
            </a:r>
            <a:r>
              <a:rPr lang="en-US" sz="1600" dirty="0" err="1"/>
              <a:t>Asda</a:t>
            </a:r>
            <a:r>
              <a:rPr lang="en-US" sz="1600" dirty="0"/>
              <a:t>, Lidl, Sainsbury’s and Tesco). The lowest price for each food product was recorded, as this is the most meaningful and accessible means of reporting the affordability of food from the point of view of the consumer.</a:t>
            </a:r>
          </a:p>
          <a:p>
            <a:endParaRPr lang="en-GB" dirty="0"/>
          </a:p>
        </p:txBody>
      </p:sp>
      <p:sp>
        <p:nvSpPr>
          <p:cNvPr id="4" name="Slide Number Placeholder 3"/>
          <p:cNvSpPr>
            <a:spLocks noGrp="1"/>
          </p:cNvSpPr>
          <p:nvPr>
            <p:ph type="sldNum" sz="quarter" idx="10"/>
          </p:nvPr>
        </p:nvSpPr>
        <p:spPr/>
        <p:txBody>
          <a:bodyPr/>
          <a:lstStyle/>
          <a:p>
            <a:fld id="{45ED11A1-4C71-4438-BE68-C330FB27A90B}" type="slidenum">
              <a:rPr lang="en-GB" smtClean="0"/>
              <a:t>14</a:t>
            </a:fld>
            <a:endParaRPr lang="en-GB"/>
          </a:p>
        </p:txBody>
      </p:sp>
    </p:spTree>
    <p:extLst>
      <p:ext uri="{BB962C8B-B14F-4D97-AF65-F5344CB8AC3E}">
        <p14:creationId xmlns:p14="http://schemas.microsoft.com/office/powerpoint/2010/main" val="419566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Food banks offer a three-day emergency food parcel to referred clients. </a:t>
            </a:r>
            <a:r>
              <a:rPr lang="en-GB" sz="1200" b="0" i="0" u="none" strike="noStrike" kern="1200" baseline="0" dirty="0">
                <a:solidFill>
                  <a:schemeClr val="tx1"/>
                </a:solidFill>
                <a:latin typeface="+mn-lt"/>
                <a:ea typeface="+mn-ea"/>
                <a:cs typeface="+mn-cs"/>
              </a:rPr>
              <a:t>It </a:t>
            </a:r>
            <a:r>
              <a:rPr lang="en-US" sz="1200" b="0" i="0" u="none" strike="noStrike" kern="1200" baseline="0" dirty="0">
                <a:solidFill>
                  <a:schemeClr val="tx1"/>
                </a:solidFill>
                <a:latin typeface="+mn-lt"/>
                <a:ea typeface="+mn-ea"/>
                <a:cs typeface="+mn-cs"/>
              </a:rPr>
              <a:t>is immediately obvious that the cost of a food bank emergency food parcel (extrapolated for seven days) is much reduced from that of a consensually agreed, nutritionally adequate diet. In comparing the cost of a pensioner living alone (£57.05) to a food bank’s lowest-priced one week food list (£17.66), it is appreciable that a nutritious diet is three times more expensive than the emergency food parcels distributed by food banks. Similarly, comparing the average UK household’s food expenditure (£56.80) to the cost of a food bank diet (£17.66) illustrates well the shortfall in the standard of living between the two dietary experiences.</a:t>
            </a:r>
            <a:endParaRPr lang="en-GB" sz="1200" dirty="0"/>
          </a:p>
          <a:p>
            <a:endParaRPr lang="en-GB" dirty="0"/>
          </a:p>
        </p:txBody>
      </p:sp>
      <p:sp>
        <p:nvSpPr>
          <p:cNvPr id="4" name="Slide Number Placeholder 3"/>
          <p:cNvSpPr>
            <a:spLocks noGrp="1"/>
          </p:cNvSpPr>
          <p:nvPr>
            <p:ph type="sldNum" sz="quarter" idx="10"/>
          </p:nvPr>
        </p:nvSpPr>
        <p:spPr/>
        <p:txBody>
          <a:bodyPr/>
          <a:lstStyle/>
          <a:p>
            <a:fld id="{45ED11A1-4C71-4438-BE68-C330FB27A90B}" type="slidenum">
              <a:rPr lang="en-GB" smtClean="0"/>
              <a:t>15</a:t>
            </a:fld>
            <a:endParaRPr lang="en-GB"/>
          </a:p>
        </p:txBody>
      </p:sp>
    </p:spTree>
    <p:extLst>
      <p:ext uri="{BB962C8B-B14F-4D97-AF65-F5344CB8AC3E}">
        <p14:creationId xmlns:p14="http://schemas.microsoft.com/office/powerpoint/2010/main" val="3525382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45ED11A1-4C71-4438-BE68-C330FB27A90B}" type="slidenum">
              <a:rPr lang="en-GB" smtClean="0"/>
              <a:t>16</a:t>
            </a:fld>
            <a:endParaRPr lang="en-GB"/>
          </a:p>
        </p:txBody>
      </p:sp>
    </p:spTree>
    <p:extLst>
      <p:ext uri="{BB962C8B-B14F-4D97-AF65-F5344CB8AC3E}">
        <p14:creationId xmlns:p14="http://schemas.microsoft.com/office/powerpoint/2010/main" val="119192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9.png"/><Relationship Id="rId4" Type="http://schemas.openxmlformats.org/officeDocument/2006/relationships/image" Target="../media/image17.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F65DD2A-9FDA-4A5F-8764-85DBE9785FA6}"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F58BF4-3454-42B8-B443-C6F8B76D5BDA}" type="slidenum">
              <a:rPr lang="en-GB" smtClean="0"/>
              <a:t>‹#›</a:t>
            </a:fld>
            <a:endParaRPr lang="en-GB"/>
          </a:p>
        </p:txBody>
      </p:sp>
    </p:spTree>
    <p:extLst>
      <p:ext uri="{BB962C8B-B14F-4D97-AF65-F5344CB8AC3E}">
        <p14:creationId xmlns:p14="http://schemas.microsoft.com/office/powerpoint/2010/main" val="40011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65DD2A-9FDA-4A5F-8764-85DBE9785FA6}"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F58BF4-3454-42B8-B443-C6F8B76D5BDA}" type="slidenum">
              <a:rPr lang="en-GB" smtClean="0"/>
              <a:t>‹#›</a:t>
            </a:fld>
            <a:endParaRPr lang="en-GB"/>
          </a:p>
        </p:txBody>
      </p:sp>
    </p:spTree>
    <p:extLst>
      <p:ext uri="{BB962C8B-B14F-4D97-AF65-F5344CB8AC3E}">
        <p14:creationId xmlns:p14="http://schemas.microsoft.com/office/powerpoint/2010/main" val="191235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65DD2A-9FDA-4A5F-8764-85DBE9785FA6}"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F58BF4-3454-42B8-B443-C6F8B76D5BDA}" type="slidenum">
              <a:rPr lang="en-GB" smtClean="0"/>
              <a:t>‹#›</a:t>
            </a:fld>
            <a:endParaRPr lang="en-GB"/>
          </a:p>
        </p:txBody>
      </p:sp>
    </p:spTree>
    <p:extLst>
      <p:ext uri="{BB962C8B-B14F-4D97-AF65-F5344CB8AC3E}">
        <p14:creationId xmlns:p14="http://schemas.microsoft.com/office/powerpoint/2010/main" val="34066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27382" y="3645024"/>
            <a:ext cx="11233149" cy="825388"/>
          </a:xfrm>
        </p:spPr>
        <p:txBody>
          <a:bodyPr/>
          <a:lstStyle>
            <a:lvl1pPr>
              <a:defRPr sz="4000" b="1" i="0">
                <a:solidFill>
                  <a:schemeClr val="bg1"/>
                </a:solidFill>
                <a:latin typeface="Arial" charset="0"/>
                <a:ea typeface="Arial" charset="0"/>
                <a:cs typeface="Arial" charset="0"/>
              </a:defRPr>
            </a:lvl1pPr>
          </a:lstStyle>
          <a:p>
            <a:r>
              <a:rPr lang="en-US" dirty="0"/>
              <a:t>Title here</a:t>
            </a:r>
          </a:p>
        </p:txBody>
      </p:sp>
      <p:sp>
        <p:nvSpPr>
          <p:cNvPr id="7" name="Content Placeholder 2"/>
          <p:cNvSpPr>
            <a:spLocks noGrp="1"/>
          </p:cNvSpPr>
          <p:nvPr>
            <p:ph idx="1" hasCustomPrompt="1"/>
          </p:nvPr>
        </p:nvSpPr>
        <p:spPr>
          <a:xfrm>
            <a:off x="535327" y="4470412"/>
            <a:ext cx="11233149" cy="556728"/>
          </a:xfrm>
        </p:spPr>
        <p:txBody>
          <a:bodyPr/>
          <a:lstStyle>
            <a:lvl1pPr marL="0" indent="0">
              <a:buClr>
                <a:srgbClr val="C9122B"/>
              </a:buClr>
              <a:buFont typeface="Lucida Grande"/>
              <a:buNone/>
              <a:defRPr sz="2800">
                <a:solidFill>
                  <a:schemeClr val="bg1"/>
                </a:solidFill>
              </a:defRPr>
            </a:lvl1pPr>
            <a:lvl2pPr marL="347663" indent="-166688">
              <a:buClr>
                <a:srgbClr val="C9122B"/>
              </a:buClr>
              <a:buFont typeface="Lucida Grande"/>
              <a:buChar char="■"/>
              <a:defRPr/>
            </a:lvl2pPr>
            <a:lvl3pPr marL="538163" indent="-188913">
              <a:buClr>
                <a:srgbClr val="C9122B"/>
              </a:buClr>
              <a:buFont typeface="Lucida Grande"/>
              <a:buChar char="■"/>
              <a:defRPr/>
            </a:lvl3pPr>
            <a:lvl4pPr marL="712788" indent="-173038">
              <a:buClr>
                <a:srgbClr val="C9122B"/>
              </a:buClr>
              <a:buFont typeface="Lucida Grande"/>
              <a:buChar char="■"/>
              <a:defRPr sz="1800"/>
            </a:lvl4pPr>
            <a:lvl5pPr marL="898525" indent="-184150">
              <a:buClr>
                <a:srgbClr val="C9122B"/>
              </a:buClr>
              <a:buFont typeface="Lucida Grande"/>
              <a:buChar char="■"/>
              <a:defRPr sz="1800"/>
            </a:lvl5pPr>
          </a:lstStyle>
          <a:p>
            <a:pPr lvl="0"/>
            <a:r>
              <a:rPr lang="en-US" dirty="0"/>
              <a:t>Subtitle here</a:t>
            </a:r>
          </a:p>
        </p:txBody>
      </p:sp>
    </p:spTree>
    <p:extLst>
      <p:ext uri="{BB962C8B-B14F-4D97-AF65-F5344CB8AC3E}">
        <p14:creationId xmlns:p14="http://schemas.microsoft.com/office/powerpoint/2010/main" val="2285575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1295580" y="476672"/>
            <a:ext cx="9599065" cy="974072"/>
          </a:xfrm>
        </p:spPr>
        <p:txBody>
          <a:bodyPr/>
          <a:lstStyle>
            <a:lvl1pPr>
              <a:defRPr>
                <a:solidFill>
                  <a:schemeClr val="tx1"/>
                </a:solidFill>
              </a:defRPr>
            </a:lvl1pPr>
          </a:lstStyle>
          <a:p>
            <a:r>
              <a:rPr lang="en-US" dirty="0"/>
              <a:t>Heading here (Section divider slide)</a:t>
            </a:r>
          </a:p>
        </p:txBody>
      </p:sp>
      <p:sp>
        <p:nvSpPr>
          <p:cNvPr id="13" name="Content Placeholder 2"/>
          <p:cNvSpPr>
            <a:spLocks noGrp="1"/>
          </p:cNvSpPr>
          <p:nvPr>
            <p:ph idx="1" hasCustomPrompt="1"/>
          </p:nvPr>
        </p:nvSpPr>
        <p:spPr>
          <a:xfrm>
            <a:off x="1295580" y="1412777"/>
            <a:ext cx="9601067" cy="4464495"/>
          </a:xfrm>
        </p:spPr>
        <p:txBody>
          <a:bodyPr/>
          <a:lstStyle>
            <a:lvl1pPr marL="179388" indent="-179388">
              <a:buClr>
                <a:srgbClr val="C9122B"/>
              </a:buClr>
              <a:buFont typeface="Lucida Grande"/>
              <a:buChar char="■"/>
              <a:defRPr/>
            </a:lvl1pPr>
            <a:lvl2pPr marL="347663" indent="-166688">
              <a:buClr>
                <a:srgbClr val="C9122B"/>
              </a:buClr>
              <a:buFont typeface="Lucida Grande"/>
              <a:buChar char="■"/>
              <a:defRPr/>
            </a:lvl2pPr>
            <a:lvl3pPr marL="538163" indent="-188913">
              <a:buClr>
                <a:srgbClr val="C9122B"/>
              </a:buClr>
              <a:buFont typeface="Lucida Grande"/>
              <a:buChar char="■"/>
              <a:defRPr/>
            </a:lvl3pPr>
            <a:lvl4pPr marL="712788" indent="-173038">
              <a:buClr>
                <a:srgbClr val="C9122B"/>
              </a:buClr>
              <a:buFont typeface="Lucida Grande"/>
              <a:buChar char="■"/>
              <a:defRPr sz="1800"/>
            </a:lvl4pPr>
            <a:lvl5pPr marL="900000" indent="-183600">
              <a:buClr>
                <a:srgbClr val="C9122B"/>
              </a:buClr>
              <a:buSzPct val="110000"/>
              <a:buFont typeface="Lucida Grande"/>
              <a:buChar char="■"/>
              <a:defRPr sz="1800"/>
            </a:lvl5pPr>
          </a:lstStyle>
          <a:p>
            <a:pPr lvl="0"/>
            <a:r>
              <a:rPr lang="en-US" dirty="0"/>
              <a:t>Content or subheading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6565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088" y="1340768"/>
            <a:ext cx="11230941" cy="864096"/>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27051" y="2276873"/>
            <a:ext cx="11233149" cy="3960441"/>
          </a:xfrm>
        </p:spPr>
        <p:txBody>
          <a:bodyPr/>
          <a:lstStyle>
            <a:lvl1pPr marL="179388" indent="-179388">
              <a:buClr>
                <a:srgbClr val="C9122B"/>
              </a:buClr>
              <a:buFont typeface="Lucida Grande"/>
              <a:buChar char="■"/>
              <a:defRPr/>
            </a:lvl1pPr>
            <a:lvl2pPr marL="347663" indent="-166688">
              <a:buClr>
                <a:srgbClr val="C9122B"/>
              </a:buClr>
              <a:buFont typeface="Lucida Grande"/>
              <a:buChar char="■"/>
              <a:defRPr/>
            </a:lvl2pPr>
            <a:lvl3pPr marL="538163" indent="-188913">
              <a:buClr>
                <a:srgbClr val="C9122B"/>
              </a:buClr>
              <a:buFont typeface="Lucida Grande"/>
              <a:buChar char="■"/>
              <a:defRPr/>
            </a:lvl3pPr>
            <a:lvl4pPr marL="712788" indent="-173038">
              <a:buClr>
                <a:srgbClr val="C9122B"/>
              </a:buClr>
              <a:buFont typeface="Lucida Grande"/>
              <a:buChar char="■"/>
              <a:defRPr sz="1800"/>
            </a:lvl4pPr>
            <a:lvl5pPr marL="900000" indent="-183600">
              <a:buClr>
                <a:srgbClr val="C9122B"/>
              </a:buClr>
              <a:buSzPct val="110000"/>
              <a:buFont typeface="Lucida Grande"/>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4130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7051" y="2276872"/>
            <a:ext cx="5376928" cy="3936603"/>
          </a:xfrm>
        </p:spPr>
        <p:txBody>
          <a:bodyPr/>
          <a:lstStyle>
            <a:lvl1pPr marL="179388" indent="-179388">
              <a:buClr>
                <a:srgbClr val="C9122B"/>
              </a:buClr>
              <a:buFont typeface="Lucida Grande"/>
              <a:buChar char="■"/>
              <a:defRPr sz="2400"/>
            </a:lvl1pPr>
            <a:lvl2pPr marL="347663" indent="-166688">
              <a:buClr>
                <a:srgbClr val="C9122B"/>
              </a:buClr>
              <a:buFont typeface="Lucida Grande"/>
              <a:buChar char="■"/>
              <a:defRPr sz="2200"/>
            </a:lvl2pPr>
            <a:lvl3pPr marL="538163" indent="-188913">
              <a:buClr>
                <a:srgbClr val="C9122B"/>
              </a:buClr>
              <a:buFont typeface="Lucida Grande"/>
              <a:buChar char="■"/>
              <a:defRPr sz="2000"/>
            </a:lvl3pPr>
            <a:lvl4pPr marL="712788" indent="-173038">
              <a:buClr>
                <a:srgbClr val="C9122B"/>
              </a:buClr>
              <a:buFont typeface="Lucida Grande"/>
              <a:buChar char="■"/>
              <a:defRPr sz="1800"/>
            </a:lvl4pPr>
            <a:lvl5pPr marL="898525" indent="-184150">
              <a:buClr>
                <a:srgbClr val="C9122B"/>
              </a:buClr>
              <a:buFont typeface="Lucida Grande"/>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88021" y="2276872"/>
            <a:ext cx="5472179" cy="3936603"/>
          </a:xfrm>
        </p:spPr>
        <p:txBody>
          <a:bodyPr/>
          <a:lstStyle>
            <a:lvl1pPr marL="179388" indent="-179388">
              <a:buClr>
                <a:srgbClr val="C9122B"/>
              </a:buClr>
              <a:buFont typeface="Lucida Grande"/>
              <a:buChar char="■"/>
              <a:defRPr sz="2400"/>
            </a:lvl1pPr>
            <a:lvl2pPr marL="347663" indent="-166688">
              <a:buClr>
                <a:srgbClr val="C9122B"/>
              </a:buClr>
              <a:buFont typeface="Lucida Grande"/>
              <a:buChar char="■"/>
              <a:defRPr sz="2200"/>
            </a:lvl2pPr>
            <a:lvl3pPr marL="538163" indent="-188913">
              <a:buClr>
                <a:srgbClr val="C9122B"/>
              </a:buClr>
              <a:buFont typeface="Lucida Grande"/>
              <a:buChar char="■"/>
              <a:defRPr sz="2000"/>
            </a:lvl3pPr>
            <a:lvl4pPr marL="712788" indent="-173038">
              <a:buClr>
                <a:srgbClr val="C9122B"/>
              </a:buClr>
              <a:buFont typeface="Lucida Grande"/>
              <a:buChar char="■"/>
              <a:defRPr sz="1800"/>
            </a:lvl4pPr>
            <a:lvl5pPr marL="898525" indent="-184150">
              <a:buClr>
                <a:srgbClr val="C9122B"/>
              </a:buClr>
              <a:buFont typeface="Lucida Grande"/>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527051" y="1340768"/>
            <a:ext cx="11233149" cy="864096"/>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711023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7381" y="2276873"/>
            <a:ext cx="5892800" cy="3936603"/>
          </a:xfrm>
        </p:spPr>
        <p:txBody>
          <a:bodyPr/>
          <a:lstStyle>
            <a:lvl1pPr>
              <a:defRPr sz="2400"/>
            </a:lvl1pPr>
            <a:lvl2pPr>
              <a:defRPr sz="2200"/>
            </a:lvl2pPr>
            <a:lvl3pPr>
              <a:defRPr sz="2000"/>
            </a:lvl3pPr>
            <a:lvl4pPr>
              <a:defRPr sz="1800"/>
            </a:lvl4pPr>
            <a:lvl5pPr>
              <a:buSzPct val="131000"/>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2"/>
          <p:cNvSpPr>
            <a:spLocks noGrp="1"/>
          </p:cNvSpPr>
          <p:nvPr>
            <p:ph type="pic" idx="10"/>
          </p:nvPr>
        </p:nvSpPr>
        <p:spPr>
          <a:xfrm>
            <a:off x="6672064" y="2276872"/>
            <a:ext cx="5088136" cy="23042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8" name="Title 1"/>
          <p:cNvSpPr>
            <a:spLocks noGrp="1"/>
          </p:cNvSpPr>
          <p:nvPr>
            <p:ph type="title"/>
          </p:nvPr>
        </p:nvSpPr>
        <p:spPr>
          <a:xfrm>
            <a:off x="527051" y="1340768"/>
            <a:ext cx="11233149" cy="864096"/>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29386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051" y="4800600"/>
            <a:ext cx="7499349" cy="566738"/>
          </a:xfrm>
        </p:spPr>
        <p:txBody>
          <a:bodyPr anchor="b"/>
          <a:lstStyle>
            <a:lvl1pPr algn="l">
              <a:defRPr sz="2000" b="1">
                <a:solidFill>
                  <a:srgbClr val="8A857E"/>
                </a:solidFill>
              </a:defRPr>
            </a:lvl1pPr>
          </a:lstStyle>
          <a:p>
            <a:r>
              <a:rPr lang="en-US" dirty="0"/>
              <a:t>Click to edit Master title style</a:t>
            </a:r>
          </a:p>
        </p:txBody>
      </p:sp>
      <p:sp>
        <p:nvSpPr>
          <p:cNvPr id="3" name="Picture Placeholder 2"/>
          <p:cNvSpPr>
            <a:spLocks noGrp="1"/>
          </p:cNvSpPr>
          <p:nvPr>
            <p:ph type="pic" idx="1"/>
          </p:nvPr>
        </p:nvSpPr>
        <p:spPr>
          <a:xfrm>
            <a:off x="527051" y="1340769"/>
            <a:ext cx="7499349" cy="33868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527051" y="5432450"/>
            <a:ext cx="749934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985247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051" y="1324204"/>
            <a:ext cx="11233149" cy="4985117"/>
          </a:xfrm>
        </p:spPr>
        <p:txBody>
          <a:bodyPr/>
          <a:lstStyle>
            <a:lvl1pPr marL="179388" indent="-179388">
              <a:buClr>
                <a:srgbClr val="C9122B"/>
              </a:buClr>
              <a:buFont typeface="Lucida Grande"/>
              <a:buChar char="■"/>
              <a:defRPr/>
            </a:lvl1pPr>
            <a:lvl2pPr marL="347663" indent="-166688">
              <a:buClr>
                <a:srgbClr val="C9122B"/>
              </a:buClr>
              <a:buFont typeface="Lucida Grande"/>
              <a:buChar char="■"/>
              <a:defRPr/>
            </a:lvl2pPr>
            <a:lvl3pPr marL="538163" indent="-188913">
              <a:buClr>
                <a:srgbClr val="C9122B"/>
              </a:buClr>
              <a:buFont typeface="Lucida Grande"/>
              <a:buChar char="■"/>
              <a:defRPr/>
            </a:lvl3pPr>
            <a:lvl4pPr marL="712788" indent="-173038">
              <a:buClr>
                <a:srgbClr val="C9122B"/>
              </a:buClr>
              <a:buFont typeface="Lucida Grande"/>
              <a:buChar char="■"/>
              <a:defRPr sz="1800"/>
            </a:lvl4pPr>
            <a:lvl5pPr marL="898525" indent="-184150">
              <a:buClr>
                <a:srgbClr val="C9122B"/>
              </a:buClr>
              <a:buFont typeface="Lucida Grande"/>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4148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93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65DD2A-9FDA-4A5F-8764-85DBE9785FA6}"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F58BF4-3454-42B8-B443-C6F8B76D5BDA}" type="slidenum">
              <a:rPr lang="en-GB" smtClean="0"/>
              <a:t>‹#›</a:t>
            </a:fld>
            <a:endParaRPr lang="en-GB"/>
          </a:p>
        </p:txBody>
      </p:sp>
    </p:spTree>
    <p:extLst>
      <p:ext uri="{BB962C8B-B14F-4D97-AF65-F5344CB8AC3E}">
        <p14:creationId xmlns:p14="http://schemas.microsoft.com/office/powerpoint/2010/main" val="1348909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239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rporat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1424" y="2708921"/>
            <a:ext cx="10657184" cy="1470025"/>
          </a:xfrm>
        </p:spPr>
        <p:txBody>
          <a:bodyPr anchor="b">
            <a:normAutofit/>
          </a:bodyPr>
          <a:lstStyle>
            <a:lvl1pPr algn="l">
              <a:defRPr sz="7200" b="1">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911424" y="3933056"/>
            <a:ext cx="10657184" cy="1656184"/>
          </a:xfrm>
        </p:spPr>
        <p:txBody>
          <a:bodyPr>
            <a:normAutofit/>
          </a:bodyPr>
          <a:lstStyle>
            <a:lvl1pPr marL="0" indent="0" algn="l">
              <a:buNone/>
              <a:defRPr sz="3600" b="1">
                <a:solidFill>
                  <a:srgbClr val="BBA4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a:t>
            </a:r>
            <a:endParaRPr lang="en-GB" dirty="0"/>
          </a:p>
        </p:txBody>
      </p:sp>
      <p:sp>
        <p:nvSpPr>
          <p:cNvPr id="12" name="Subtitle 2"/>
          <p:cNvSpPr txBox="1">
            <a:spLocks/>
          </p:cNvSpPr>
          <p:nvPr userDrawn="1"/>
        </p:nvSpPr>
        <p:spPr>
          <a:xfrm>
            <a:off x="815414" y="5949280"/>
            <a:ext cx="3445205" cy="432048"/>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anose="020B0604020202020204" pitchFamily="34" charset="0"/>
              <a:buNone/>
              <a:defRPr sz="3600" b="1" kern="1200">
                <a:solidFill>
                  <a:srgbClr val="BBA46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600" dirty="0"/>
              <a:t>ulster.ac.uk</a:t>
            </a:r>
            <a:endParaRPr lang="en-GB" sz="3600" dirty="0"/>
          </a:p>
        </p:txBody>
      </p:sp>
    </p:spTree>
    <p:extLst>
      <p:ext uri="{BB962C8B-B14F-4D97-AF65-F5344CB8AC3E}">
        <p14:creationId xmlns:p14="http://schemas.microsoft.com/office/powerpoint/2010/main" val="4168946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Corporat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3861049"/>
            <a:ext cx="10363200" cy="1362075"/>
          </a:xfrm>
        </p:spPr>
        <p:txBody>
          <a:bodyPr anchor="t"/>
          <a:lstStyle>
            <a:lvl1pPr algn="l">
              <a:defRPr sz="4000" b="1" cap="none" baseline="0">
                <a:solidFill>
                  <a:srgbClr val="BBA461"/>
                </a:solidFill>
                <a:latin typeface="Arial" panose="020B0604020202020204" pitchFamily="34" charset="0"/>
                <a:cs typeface="Arial" panose="020B0604020202020204" pitchFamily="34" charset="0"/>
              </a:defRPr>
            </a:lvl1pPr>
          </a:lstStyle>
          <a:p>
            <a:r>
              <a:rPr lang="en-GB" cap="none" baseline="0" dirty="0"/>
              <a:t>Divider Title</a:t>
            </a:r>
            <a:endParaRPr lang="en-GB" dirty="0"/>
          </a:p>
        </p:txBody>
      </p:sp>
      <p:sp>
        <p:nvSpPr>
          <p:cNvPr id="3" name="Text Placeholder 2"/>
          <p:cNvSpPr>
            <a:spLocks noGrp="1"/>
          </p:cNvSpPr>
          <p:nvPr>
            <p:ph type="body" idx="1" hasCustomPrompt="1"/>
          </p:nvPr>
        </p:nvSpPr>
        <p:spPr>
          <a:xfrm>
            <a:off x="963084" y="4593110"/>
            <a:ext cx="10363200" cy="1500187"/>
          </a:xfrm>
        </p:spPr>
        <p:txBody>
          <a:bodyPr anchor="t"/>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 Head</a:t>
            </a:r>
          </a:p>
        </p:txBody>
      </p:sp>
    </p:spTree>
    <p:extLst>
      <p:ext uri="{BB962C8B-B14F-4D97-AF65-F5344CB8AC3E}">
        <p14:creationId xmlns:p14="http://schemas.microsoft.com/office/powerpoint/2010/main" val="3471213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Corporate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59008" cy="562074"/>
          </a:xfrm>
        </p:spPr>
        <p:txBody>
          <a:bodyPr>
            <a:noAutofit/>
          </a:bodyPr>
          <a:lstStyle>
            <a:lvl1pPr algn="l">
              <a:defRPr sz="3600" b="1">
                <a:solidFill>
                  <a:srgbClr val="1A2A4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764704"/>
            <a:ext cx="10945216" cy="460648"/>
          </a:xfrm>
        </p:spPr>
        <p:txBody>
          <a:bodyPr>
            <a:noAutofit/>
          </a:bodyPr>
          <a:lstStyle>
            <a:lvl1pPr marL="0" indent="0">
              <a:buNone/>
              <a:defRPr sz="3000" b="1">
                <a:solidFill>
                  <a:srgbClr val="BBA461"/>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623392" y="1600201"/>
            <a:ext cx="11041227" cy="3917032"/>
          </a:xfrm>
        </p:spPr>
        <p:txBody>
          <a:bodyPr>
            <a:normAutofit/>
          </a:bodyPr>
          <a:lstStyle>
            <a:lvl1pPr marL="0" indent="0">
              <a:buNone/>
              <a:defRPr sz="2400">
                <a:solidFill>
                  <a:srgbClr val="4A4A49"/>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2050" name="Picture 2" descr="C:\Users\MDunne\Desktop\UU Corporate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3392" y="5736199"/>
            <a:ext cx="1746667"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418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Corporate Content 2">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683" y="1"/>
            <a:ext cx="838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 name="Content Placeholder 3"/>
          <p:cNvSpPr>
            <a:spLocks noGrp="1"/>
          </p:cNvSpPr>
          <p:nvPr>
            <p:ph sz="half" idx="2" hasCustomPrompt="1"/>
          </p:nvPr>
        </p:nvSpPr>
        <p:spPr>
          <a:xfrm>
            <a:off x="623392" y="1600201"/>
            <a:ext cx="11041227"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8" name="Picture 2" descr="C:\Users\MDunne\Desktop\UU Corporate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3392" y="5736199"/>
            <a:ext cx="1746667"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274638"/>
            <a:ext cx="10959008" cy="562074"/>
          </a:xfrm>
        </p:spPr>
        <p:txBody>
          <a:bodyPr>
            <a:noAutofit/>
          </a:bodyPr>
          <a:lstStyle>
            <a:lvl1pPr algn="l">
              <a:defRPr sz="3600" b="1">
                <a:solidFill>
                  <a:srgbClr val="1A2A4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764704"/>
            <a:ext cx="10945216" cy="460648"/>
          </a:xfrm>
        </p:spPr>
        <p:txBody>
          <a:bodyPr>
            <a:noAutofit/>
          </a:bodyPr>
          <a:lstStyle>
            <a:lvl1pPr marL="0" indent="0">
              <a:buNone/>
              <a:defRPr sz="3000" b="1">
                <a:solidFill>
                  <a:srgbClr val="BBA461"/>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Tree>
    <p:extLst>
      <p:ext uri="{BB962C8B-B14F-4D97-AF65-F5344CB8AC3E}">
        <p14:creationId xmlns:p14="http://schemas.microsoft.com/office/powerpoint/2010/main" val="3664986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Corporate Image Layou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3605" y="-27385"/>
            <a:ext cx="11196195" cy="6885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683" y="1"/>
            <a:ext cx="838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le 1"/>
          <p:cNvSpPr>
            <a:spLocks noGrp="1"/>
          </p:cNvSpPr>
          <p:nvPr>
            <p:ph type="title"/>
          </p:nvPr>
        </p:nvSpPr>
        <p:spPr>
          <a:xfrm>
            <a:off x="609600" y="274638"/>
            <a:ext cx="5966453" cy="562074"/>
          </a:xfrm>
        </p:spPr>
        <p:txBody>
          <a:bodyPr>
            <a:noAutofit/>
          </a:bodyPr>
          <a:lstStyle>
            <a:lvl1pPr algn="l">
              <a:defRPr sz="3600" b="1">
                <a:solidFill>
                  <a:srgbClr val="1A2A4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952128"/>
            <a:ext cx="5952661" cy="460648"/>
          </a:xfrm>
        </p:spPr>
        <p:txBody>
          <a:bodyPr>
            <a:noAutofit/>
          </a:bodyPr>
          <a:lstStyle>
            <a:lvl1pPr marL="0" indent="0">
              <a:buNone/>
              <a:defRPr sz="3000" b="1">
                <a:solidFill>
                  <a:srgbClr val="BBA461"/>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623392" y="1600201"/>
            <a:ext cx="5952661"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6" name="Picture 2" descr="C:\Users\MDunne\Desktop\UU Corporate 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3392" y="5736199"/>
            <a:ext cx="1746667"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49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Corporate Char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23392" y="1600201"/>
            <a:ext cx="11041227"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8" name="Picture 2" descr="C:\Users\MDunne\Desktop\UU Corporate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3392" y="5736199"/>
            <a:ext cx="1746667"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274638"/>
            <a:ext cx="10959008" cy="562074"/>
          </a:xfrm>
        </p:spPr>
        <p:txBody>
          <a:bodyPr>
            <a:noAutofit/>
          </a:bodyPr>
          <a:lstStyle>
            <a:lvl1pPr algn="l">
              <a:defRPr sz="3600" b="1">
                <a:solidFill>
                  <a:srgbClr val="1A2A4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764704"/>
            <a:ext cx="10945216" cy="460648"/>
          </a:xfrm>
        </p:spPr>
        <p:txBody>
          <a:bodyPr>
            <a:noAutofit/>
          </a:bodyPr>
          <a:lstStyle>
            <a:lvl1pPr marL="0" indent="0">
              <a:buNone/>
              <a:defRPr sz="3000" b="1">
                <a:solidFill>
                  <a:srgbClr val="BBA461"/>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Tree>
    <p:extLst>
      <p:ext uri="{BB962C8B-B14F-4D97-AF65-F5344CB8AC3E}">
        <p14:creationId xmlns:p14="http://schemas.microsoft.com/office/powerpoint/2010/main" val="210309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rts Facult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1424" y="3140969"/>
            <a:ext cx="10657184" cy="1470025"/>
          </a:xfrm>
        </p:spPr>
        <p:txBody>
          <a:bodyPr anchor="b">
            <a:normAutofit/>
          </a:bodyPr>
          <a:lstStyle>
            <a:lvl1pPr algn="l">
              <a:defRPr sz="7200" b="1">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911424" y="4437112"/>
            <a:ext cx="10657184" cy="1656184"/>
          </a:xfrm>
        </p:spPr>
        <p:txBody>
          <a:bodyPr anchor="t">
            <a:normAutofit/>
          </a:bodyPr>
          <a:lstStyle>
            <a:lvl1pPr marL="0" indent="0" algn="l">
              <a:buNone/>
              <a:defRPr sz="3600" b="1">
                <a:solidFill>
                  <a:srgbClr val="72234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a:t>
            </a:r>
            <a:endParaRPr lang="en-GB" dirty="0"/>
          </a:p>
        </p:txBody>
      </p:sp>
      <p:sp>
        <p:nvSpPr>
          <p:cNvPr id="12" name="Subtitle 2"/>
          <p:cNvSpPr txBox="1">
            <a:spLocks/>
          </p:cNvSpPr>
          <p:nvPr userDrawn="1"/>
        </p:nvSpPr>
        <p:spPr>
          <a:xfrm>
            <a:off x="815414" y="5949280"/>
            <a:ext cx="3445205" cy="432048"/>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anose="020B0604020202020204" pitchFamily="34" charset="0"/>
              <a:buNone/>
              <a:defRPr sz="3600" b="1" kern="1200">
                <a:solidFill>
                  <a:srgbClr val="BBA46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600" dirty="0">
                <a:solidFill>
                  <a:srgbClr val="722343"/>
                </a:solidFill>
              </a:rPr>
              <a:t>ulster.ac.uk</a:t>
            </a:r>
            <a:endParaRPr lang="en-GB" sz="3600" dirty="0">
              <a:solidFill>
                <a:srgbClr val="722343"/>
              </a:solidFill>
            </a:endParaRPr>
          </a:p>
        </p:txBody>
      </p:sp>
    </p:spTree>
    <p:extLst>
      <p:ext uri="{BB962C8B-B14F-4D97-AF65-F5344CB8AC3E}">
        <p14:creationId xmlns:p14="http://schemas.microsoft.com/office/powerpoint/2010/main" val="502776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Arts Faculty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59008" cy="562074"/>
          </a:xfrm>
        </p:spPr>
        <p:txBody>
          <a:bodyPr>
            <a:noAutofit/>
          </a:bodyPr>
          <a:lstStyle>
            <a:lvl1pPr algn="l">
              <a:defRPr sz="3600" b="1">
                <a:solidFill>
                  <a:srgbClr val="C7114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764704"/>
            <a:ext cx="10945216"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623392" y="1600201"/>
            <a:ext cx="11041227"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7" name="Picture 11" descr="UU Arts&amp;Design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3392" y="5733256"/>
            <a:ext cx="174666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776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Arts Faculty Content 2">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683" y="1"/>
            <a:ext cx="838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le 1"/>
          <p:cNvSpPr>
            <a:spLocks noGrp="1"/>
          </p:cNvSpPr>
          <p:nvPr>
            <p:ph type="title"/>
          </p:nvPr>
        </p:nvSpPr>
        <p:spPr>
          <a:xfrm>
            <a:off x="609600" y="274638"/>
            <a:ext cx="10959008" cy="562074"/>
          </a:xfrm>
        </p:spPr>
        <p:txBody>
          <a:bodyPr>
            <a:noAutofit/>
          </a:bodyPr>
          <a:lstStyle>
            <a:lvl1pPr algn="l">
              <a:defRPr sz="3600" b="1">
                <a:solidFill>
                  <a:srgbClr val="C7114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764704"/>
            <a:ext cx="10945216"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623392" y="1600201"/>
            <a:ext cx="11041227"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7" name="Picture 11" descr="UU Arts&amp;Design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3392" y="5733256"/>
            <a:ext cx="174666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31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65DD2A-9FDA-4A5F-8764-85DBE9785FA6}"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F58BF4-3454-42B8-B443-C6F8B76D5BDA}" type="slidenum">
              <a:rPr lang="en-GB" smtClean="0"/>
              <a:t>‹#›</a:t>
            </a:fld>
            <a:endParaRPr lang="en-GB"/>
          </a:p>
        </p:txBody>
      </p:sp>
    </p:spTree>
    <p:extLst>
      <p:ext uri="{BB962C8B-B14F-4D97-AF65-F5344CB8AC3E}">
        <p14:creationId xmlns:p14="http://schemas.microsoft.com/office/powerpoint/2010/main" val="1443509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Arts Faculty Image Layout">
    <p:spTree>
      <p:nvGrpSpPr>
        <p:cNvPr id="1" name=""/>
        <p:cNvGrpSpPr/>
        <p:nvPr/>
      </p:nvGrpSpPr>
      <p:grpSpPr>
        <a:xfrm>
          <a:off x="0" y="0"/>
          <a:ext cx="0" cy="0"/>
          <a:chOff x="0" y="0"/>
          <a:chExt cx="0" cy="0"/>
        </a:xfrm>
      </p:grpSpPr>
      <p:pic>
        <p:nvPicPr>
          <p:cNvPr id="12"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3605" y="-27385"/>
            <a:ext cx="11196195" cy="6885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683" y="1"/>
            <a:ext cx="838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le 1"/>
          <p:cNvSpPr>
            <a:spLocks noGrp="1"/>
          </p:cNvSpPr>
          <p:nvPr>
            <p:ph type="title"/>
          </p:nvPr>
        </p:nvSpPr>
        <p:spPr>
          <a:xfrm>
            <a:off x="609600" y="274638"/>
            <a:ext cx="5966453" cy="562074"/>
          </a:xfrm>
        </p:spPr>
        <p:txBody>
          <a:bodyPr>
            <a:noAutofit/>
          </a:bodyPr>
          <a:lstStyle>
            <a:lvl1pPr algn="l">
              <a:defRPr sz="3600" b="1">
                <a:solidFill>
                  <a:srgbClr val="C7114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952128"/>
            <a:ext cx="5952661"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623392" y="1600201"/>
            <a:ext cx="5952661"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7" name="Picture 11" descr="UU Arts&amp;Design 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3392" y="5733256"/>
            <a:ext cx="174666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114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Arts Faculty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59008" cy="562074"/>
          </a:xfrm>
        </p:spPr>
        <p:txBody>
          <a:bodyPr>
            <a:noAutofit/>
          </a:bodyPr>
          <a:lstStyle>
            <a:lvl1pPr algn="l">
              <a:defRPr sz="3600" b="1">
                <a:solidFill>
                  <a:srgbClr val="C7114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764704"/>
            <a:ext cx="10945216"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623392" y="1600201"/>
            <a:ext cx="11041227"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7" name="Picture 11" descr="UU Arts&amp;Design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3392" y="5733256"/>
            <a:ext cx="174666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116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DBE Facult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1424" y="3140969"/>
            <a:ext cx="10657184" cy="1470025"/>
          </a:xfrm>
        </p:spPr>
        <p:txBody>
          <a:bodyPr anchor="b">
            <a:normAutofit/>
          </a:bodyPr>
          <a:lstStyle>
            <a:lvl1pPr algn="l">
              <a:defRPr sz="7200" b="1">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911424" y="4437112"/>
            <a:ext cx="10657184" cy="1656184"/>
          </a:xfrm>
        </p:spPr>
        <p:txBody>
          <a:bodyPr anchor="t">
            <a:normAutofit/>
          </a:bodyPr>
          <a:lstStyle>
            <a:lvl1pPr marL="0" indent="0" algn="l">
              <a:buNone/>
              <a:defRPr sz="3600" b="1">
                <a:solidFill>
                  <a:srgbClr val="C711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a:t>
            </a:r>
            <a:endParaRPr lang="en-GB" dirty="0"/>
          </a:p>
        </p:txBody>
      </p:sp>
      <p:sp>
        <p:nvSpPr>
          <p:cNvPr id="12" name="Subtitle 2"/>
          <p:cNvSpPr txBox="1">
            <a:spLocks/>
          </p:cNvSpPr>
          <p:nvPr userDrawn="1"/>
        </p:nvSpPr>
        <p:spPr>
          <a:xfrm>
            <a:off x="815414" y="5949280"/>
            <a:ext cx="3445205" cy="432048"/>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anose="020B0604020202020204" pitchFamily="34" charset="0"/>
              <a:buNone/>
              <a:defRPr sz="3600" b="1" kern="1200">
                <a:solidFill>
                  <a:srgbClr val="BBA46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600" dirty="0">
                <a:solidFill>
                  <a:srgbClr val="C7114F"/>
                </a:solidFill>
              </a:rPr>
              <a:t>ulster.ac.uk</a:t>
            </a:r>
            <a:endParaRPr lang="en-GB" sz="3600" dirty="0">
              <a:solidFill>
                <a:srgbClr val="C7114F"/>
              </a:solidFill>
            </a:endParaRPr>
          </a:p>
        </p:txBody>
      </p:sp>
    </p:spTree>
    <p:extLst>
      <p:ext uri="{BB962C8B-B14F-4D97-AF65-F5344CB8AC3E}">
        <p14:creationId xmlns:p14="http://schemas.microsoft.com/office/powerpoint/2010/main" val="3072190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ADBE Faculty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59008" cy="562074"/>
          </a:xfrm>
        </p:spPr>
        <p:txBody>
          <a:bodyPr>
            <a:noAutofit/>
          </a:bodyPr>
          <a:lstStyle>
            <a:lvl1pPr algn="l">
              <a:defRPr sz="3600" b="1">
                <a:solidFill>
                  <a:srgbClr val="752343"/>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764704"/>
            <a:ext cx="10945216"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623392" y="1600201"/>
            <a:ext cx="11041227"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393" y="5733256"/>
            <a:ext cx="1746665" cy="720000"/>
          </a:xfrm>
          <a:prstGeom prst="rect">
            <a:avLst/>
          </a:prstGeom>
        </p:spPr>
      </p:pic>
    </p:spTree>
    <p:extLst>
      <p:ext uri="{BB962C8B-B14F-4D97-AF65-F5344CB8AC3E}">
        <p14:creationId xmlns:p14="http://schemas.microsoft.com/office/powerpoint/2010/main" val="7650006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ADBE Faculty Content 2">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683" y="1"/>
            <a:ext cx="838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le 1"/>
          <p:cNvSpPr>
            <a:spLocks noGrp="1"/>
          </p:cNvSpPr>
          <p:nvPr>
            <p:ph type="title"/>
          </p:nvPr>
        </p:nvSpPr>
        <p:spPr>
          <a:xfrm>
            <a:off x="609600" y="274638"/>
            <a:ext cx="10959008" cy="562074"/>
          </a:xfrm>
        </p:spPr>
        <p:txBody>
          <a:bodyPr>
            <a:noAutofit/>
          </a:bodyPr>
          <a:lstStyle>
            <a:lvl1pPr algn="l">
              <a:defRPr sz="3600" b="1">
                <a:solidFill>
                  <a:srgbClr val="752343"/>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764704"/>
            <a:ext cx="10945216"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623392" y="1600201"/>
            <a:ext cx="11041227"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393" y="5733256"/>
            <a:ext cx="1746665" cy="720000"/>
          </a:xfrm>
          <a:prstGeom prst="rect">
            <a:avLst/>
          </a:prstGeom>
        </p:spPr>
      </p:pic>
    </p:spTree>
    <p:extLst>
      <p:ext uri="{BB962C8B-B14F-4D97-AF65-F5344CB8AC3E}">
        <p14:creationId xmlns:p14="http://schemas.microsoft.com/office/powerpoint/2010/main" val="10598674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ADBE Faculty Image Layout">
    <p:spTree>
      <p:nvGrpSpPr>
        <p:cNvPr id="1" name=""/>
        <p:cNvGrpSpPr/>
        <p:nvPr/>
      </p:nvGrpSpPr>
      <p:grpSpPr>
        <a:xfrm>
          <a:off x="0" y="0"/>
          <a:ext cx="0" cy="0"/>
          <a:chOff x="0" y="0"/>
          <a:chExt cx="0" cy="0"/>
        </a:xfrm>
      </p:grpSpPr>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3605" y="-27385"/>
            <a:ext cx="11196195" cy="6885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683" y="1"/>
            <a:ext cx="838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le 1"/>
          <p:cNvSpPr>
            <a:spLocks noGrp="1"/>
          </p:cNvSpPr>
          <p:nvPr>
            <p:ph type="title"/>
          </p:nvPr>
        </p:nvSpPr>
        <p:spPr>
          <a:xfrm>
            <a:off x="609600" y="274638"/>
            <a:ext cx="5966453" cy="562074"/>
          </a:xfrm>
        </p:spPr>
        <p:txBody>
          <a:bodyPr>
            <a:noAutofit/>
          </a:bodyPr>
          <a:lstStyle>
            <a:lvl1pPr algn="l">
              <a:defRPr sz="3600" b="1">
                <a:solidFill>
                  <a:srgbClr val="C00000"/>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952128"/>
            <a:ext cx="5952661"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623392" y="1600201"/>
            <a:ext cx="5952661"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3393" y="5733256"/>
            <a:ext cx="1746665" cy="720000"/>
          </a:xfrm>
          <a:prstGeom prst="rect">
            <a:avLst/>
          </a:prstGeom>
        </p:spPr>
      </p:pic>
    </p:spTree>
    <p:extLst>
      <p:ext uri="{BB962C8B-B14F-4D97-AF65-F5344CB8AC3E}">
        <p14:creationId xmlns:p14="http://schemas.microsoft.com/office/powerpoint/2010/main" val="3016888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ADBE Faculty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59008" cy="562074"/>
          </a:xfrm>
        </p:spPr>
        <p:txBody>
          <a:bodyPr>
            <a:noAutofit/>
          </a:bodyPr>
          <a:lstStyle>
            <a:lvl1pPr algn="l">
              <a:defRPr sz="3600" b="1">
                <a:solidFill>
                  <a:srgbClr val="C00000"/>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764704"/>
            <a:ext cx="10945216"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623392" y="1600201"/>
            <a:ext cx="11041227"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3" y="5733256"/>
            <a:ext cx="1746665" cy="720000"/>
          </a:xfrm>
          <a:prstGeom prst="rect">
            <a:avLst/>
          </a:prstGeom>
        </p:spPr>
      </p:pic>
    </p:spTree>
    <p:extLst>
      <p:ext uri="{BB962C8B-B14F-4D97-AF65-F5344CB8AC3E}">
        <p14:creationId xmlns:p14="http://schemas.microsoft.com/office/powerpoint/2010/main" val="1280386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mp;E Facult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1424" y="3140969"/>
            <a:ext cx="10657184" cy="1470025"/>
          </a:xfrm>
        </p:spPr>
        <p:txBody>
          <a:bodyPr anchor="b">
            <a:normAutofit/>
          </a:bodyPr>
          <a:lstStyle>
            <a:lvl1pPr algn="l">
              <a:defRPr sz="7200" b="1">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911424" y="4437112"/>
            <a:ext cx="10657184" cy="1656184"/>
          </a:xfrm>
        </p:spPr>
        <p:txBody>
          <a:bodyPr anchor="t">
            <a:normAutofit/>
          </a:bodyPr>
          <a:lstStyle>
            <a:lvl1pPr marL="0" indent="0" algn="l">
              <a:buNone/>
              <a:defRPr sz="3600" b="1">
                <a:solidFill>
                  <a:srgbClr val="D65E0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a:t>
            </a:r>
            <a:endParaRPr lang="en-GB" dirty="0"/>
          </a:p>
        </p:txBody>
      </p:sp>
      <p:sp>
        <p:nvSpPr>
          <p:cNvPr id="12" name="Subtitle 2"/>
          <p:cNvSpPr txBox="1">
            <a:spLocks/>
          </p:cNvSpPr>
          <p:nvPr userDrawn="1"/>
        </p:nvSpPr>
        <p:spPr>
          <a:xfrm>
            <a:off x="815414" y="5949280"/>
            <a:ext cx="3445205" cy="432048"/>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anose="020B0604020202020204" pitchFamily="34" charset="0"/>
              <a:buNone/>
              <a:defRPr sz="3600" b="1" kern="1200">
                <a:solidFill>
                  <a:srgbClr val="BBA46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600" dirty="0">
                <a:solidFill>
                  <a:srgbClr val="D65E06"/>
                </a:solidFill>
              </a:rPr>
              <a:t>ulster.ac.uk</a:t>
            </a:r>
            <a:endParaRPr lang="en-GB" sz="3600" dirty="0">
              <a:solidFill>
                <a:srgbClr val="D65E06"/>
              </a:solidFill>
            </a:endParaRPr>
          </a:p>
        </p:txBody>
      </p:sp>
    </p:spTree>
    <p:extLst>
      <p:ext uri="{BB962C8B-B14F-4D97-AF65-F5344CB8AC3E}">
        <p14:creationId xmlns:p14="http://schemas.microsoft.com/office/powerpoint/2010/main" val="2035247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C&amp;E Faculty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59008" cy="562074"/>
          </a:xfrm>
        </p:spPr>
        <p:txBody>
          <a:bodyPr>
            <a:noAutofit/>
          </a:bodyPr>
          <a:lstStyle>
            <a:lvl1pPr algn="l">
              <a:defRPr sz="3600" b="1">
                <a:solidFill>
                  <a:srgbClr val="D65E06"/>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764704"/>
            <a:ext cx="10945216"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623392" y="1600201"/>
            <a:ext cx="11041227"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7" name="Picture 6" descr="UU Computers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3392" y="5733256"/>
            <a:ext cx="174666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158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C&amp;E Faculty Content 2">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683" y="1"/>
            <a:ext cx="838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le 1"/>
          <p:cNvSpPr>
            <a:spLocks noGrp="1"/>
          </p:cNvSpPr>
          <p:nvPr>
            <p:ph type="title"/>
          </p:nvPr>
        </p:nvSpPr>
        <p:spPr>
          <a:xfrm>
            <a:off x="609600" y="274638"/>
            <a:ext cx="10959008" cy="562074"/>
          </a:xfrm>
        </p:spPr>
        <p:txBody>
          <a:bodyPr>
            <a:noAutofit/>
          </a:bodyPr>
          <a:lstStyle>
            <a:lvl1pPr algn="l">
              <a:defRPr sz="3600" b="1">
                <a:solidFill>
                  <a:srgbClr val="D65E06"/>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764704"/>
            <a:ext cx="10945216"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623392" y="1600201"/>
            <a:ext cx="11041227"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8" name="Picture 7" descr="UU Computers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3392" y="5733256"/>
            <a:ext cx="174666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88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F65DD2A-9FDA-4A5F-8764-85DBE9785FA6}" type="datetimeFigureOut">
              <a:rPr lang="en-GB" smtClean="0"/>
              <a:t>18/02/2020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F58BF4-3454-42B8-B443-C6F8B76D5BDA}" type="slidenum">
              <a:rPr lang="en-GB" smtClean="0"/>
              <a:t>‹#›</a:t>
            </a:fld>
            <a:endParaRPr lang="en-GB"/>
          </a:p>
        </p:txBody>
      </p:sp>
    </p:spTree>
    <p:extLst>
      <p:ext uri="{BB962C8B-B14F-4D97-AF65-F5344CB8AC3E}">
        <p14:creationId xmlns:p14="http://schemas.microsoft.com/office/powerpoint/2010/main" val="22709012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C&amp;E Faculty Image Layou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3605" y="-27385"/>
            <a:ext cx="11196195" cy="6885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683" y="1"/>
            <a:ext cx="838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le 1"/>
          <p:cNvSpPr>
            <a:spLocks noGrp="1"/>
          </p:cNvSpPr>
          <p:nvPr>
            <p:ph type="title"/>
          </p:nvPr>
        </p:nvSpPr>
        <p:spPr>
          <a:xfrm>
            <a:off x="609600" y="274638"/>
            <a:ext cx="5966453" cy="562074"/>
          </a:xfrm>
        </p:spPr>
        <p:txBody>
          <a:bodyPr>
            <a:noAutofit/>
          </a:bodyPr>
          <a:lstStyle>
            <a:lvl1pPr algn="l">
              <a:defRPr sz="3600" b="1">
                <a:solidFill>
                  <a:srgbClr val="D65E06"/>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952128"/>
            <a:ext cx="5952661"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623392" y="1600201"/>
            <a:ext cx="5952661"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6" name="Picture 5" descr="UU Computers 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3392" y="5733256"/>
            <a:ext cx="174666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7253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C&amp;E Faculty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59008" cy="562074"/>
          </a:xfrm>
        </p:spPr>
        <p:txBody>
          <a:bodyPr>
            <a:noAutofit/>
          </a:bodyPr>
          <a:lstStyle>
            <a:lvl1pPr algn="l">
              <a:defRPr sz="3600" b="1">
                <a:solidFill>
                  <a:srgbClr val="D65E06"/>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764704"/>
            <a:ext cx="10945216"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623392" y="1600201"/>
            <a:ext cx="11041227"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8" name="Picture 7" descr="UU Computers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3392" y="5733256"/>
            <a:ext cx="174666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0245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ocial Sciences Facult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1424" y="3140969"/>
            <a:ext cx="10657184" cy="1470025"/>
          </a:xfrm>
        </p:spPr>
        <p:txBody>
          <a:bodyPr anchor="b">
            <a:normAutofit/>
          </a:bodyPr>
          <a:lstStyle>
            <a:lvl1pPr algn="l">
              <a:defRPr sz="7200" b="1">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911424" y="4437112"/>
            <a:ext cx="10657184" cy="1656184"/>
          </a:xfrm>
        </p:spPr>
        <p:txBody>
          <a:bodyPr anchor="t">
            <a:normAutofit/>
          </a:bodyPr>
          <a:lstStyle>
            <a:lvl1pPr marL="0" indent="0" algn="l">
              <a:buNone/>
              <a:defRPr sz="3600" b="1">
                <a:solidFill>
                  <a:srgbClr val="357E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a:t>
            </a:r>
            <a:endParaRPr lang="en-GB" dirty="0"/>
          </a:p>
        </p:txBody>
      </p:sp>
      <p:sp>
        <p:nvSpPr>
          <p:cNvPr id="12" name="Subtitle 2"/>
          <p:cNvSpPr txBox="1">
            <a:spLocks/>
          </p:cNvSpPr>
          <p:nvPr userDrawn="1"/>
        </p:nvSpPr>
        <p:spPr>
          <a:xfrm>
            <a:off x="815414" y="5949280"/>
            <a:ext cx="3445205" cy="432048"/>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anose="020B0604020202020204" pitchFamily="34" charset="0"/>
              <a:buNone/>
              <a:defRPr sz="3600" b="1" kern="1200">
                <a:solidFill>
                  <a:srgbClr val="BBA46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600" dirty="0">
                <a:solidFill>
                  <a:srgbClr val="357E29"/>
                </a:solidFill>
              </a:rPr>
              <a:t>ulster.ac.uk</a:t>
            </a:r>
            <a:endParaRPr lang="en-GB" sz="3600" dirty="0">
              <a:solidFill>
                <a:srgbClr val="357E29"/>
              </a:solidFill>
            </a:endParaRPr>
          </a:p>
        </p:txBody>
      </p:sp>
    </p:spTree>
    <p:extLst>
      <p:ext uri="{BB962C8B-B14F-4D97-AF65-F5344CB8AC3E}">
        <p14:creationId xmlns:p14="http://schemas.microsoft.com/office/powerpoint/2010/main" val="35415076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Social Sciences Faculty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59008" cy="562074"/>
          </a:xfrm>
        </p:spPr>
        <p:txBody>
          <a:bodyPr>
            <a:noAutofit/>
          </a:bodyPr>
          <a:lstStyle>
            <a:lvl1pPr algn="l">
              <a:defRPr sz="3600" b="1">
                <a:solidFill>
                  <a:srgbClr val="357E29"/>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764704"/>
            <a:ext cx="10945216"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623392" y="1600201"/>
            <a:ext cx="11041227"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12" name="Picture 1" descr="UU Social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3392" y="5733256"/>
            <a:ext cx="174666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104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Social Sciences Faculty Content 2">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683" y="1"/>
            <a:ext cx="838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le 1"/>
          <p:cNvSpPr>
            <a:spLocks noGrp="1"/>
          </p:cNvSpPr>
          <p:nvPr>
            <p:ph type="title"/>
          </p:nvPr>
        </p:nvSpPr>
        <p:spPr>
          <a:xfrm>
            <a:off x="609600" y="274638"/>
            <a:ext cx="10959008" cy="562074"/>
          </a:xfrm>
        </p:spPr>
        <p:txBody>
          <a:bodyPr>
            <a:noAutofit/>
          </a:bodyPr>
          <a:lstStyle>
            <a:lvl1pPr algn="l">
              <a:defRPr sz="3600" b="1">
                <a:solidFill>
                  <a:srgbClr val="357E29"/>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764704"/>
            <a:ext cx="10945216"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623392" y="1600201"/>
            <a:ext cx="11041227"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7" name="Picture 1" descr="UU Social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3392" y="5733256"/>
            <a:ext cx="174666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5888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Social Sciences Faculty Image Layou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3605" y="-27385"/>
            <a:ext cx="11196195" cy="6885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683" y="1"/>
            <a:ext cx="838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le 1"/>
          <p:cNvSpPr>
            <a:spLocks noGrp="1"/>
          </p:cNvSpPr>
          <p:nvPr>
            <p:ph type="title"/>
          </p:nvPr>
        </p:nvSpPr>
        <p:spPr>
          <a:xfrm>
            <a:off x="609600" y="274638"/>
            <a:ext cx="5966453" cy="562074"/>
          </a:xfrm>
        </p:spPr>
        <p:txBody>
          <a:bodyPr>
            <a:noAutofit/>
          </a:bodyPr>
          <a:lstStyle>
            <a:lvl1pPr algn="l">
              <a:defRPr sz="3600" b="1">
                <a:solidFill>
                  <a:srgbClr val="357E29"/>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952128"/>
            <a:ext cx="5952661"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pic>
        <p:nvPicPr>
          <p:cNvPr id="7" name="Picture 1" descr="UU Social 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3392" y="5733256"/>
            <a:ext cx="174666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hasCustomPrompt="1"/>
          </p:nvPr>
        </p:nvSpPr>
        <p:spPr>
          <a:xfrm>
            <a:off x="623392" y="1600201"/>
            <a:ext cx="5952661"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spTree>
    <p:extLst>
      <p:ext uri="{BB962C8B-B14F-4D97-AF65-F5344CB8AC3E}">
        <p14:creationId xmlns:p14="http://schemas.microsoft.com/office/powerpoint/2010/main" val="4308977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Social Sciences Faculty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59008" cy="562074"/>
          </a:xfrm>
        </p:spPr>
        <p:txBody>
          <a:bodyPr>
            <a:noAutofit/>
          </a:bodyPr>
          <a:lstStyle>
            <a:lvl1pPr algn="l">
              <a:defRPr sz="3600" b="1">
                <a:solidFill>
                  <a:srgbClr val="357E29"/>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764704"/>
            <a:ext cx="10945216"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623392" y="1600201"/>
            <a:ext cx="11041227"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7" name="Picture 1" descr="UU Social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3392" y="5733256"/>
            <a:ext cx="174666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9031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lth Sciences Facult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1424" y="3140969"/>
            <a:ext cx="10657184" cy="1470025"/>
          </a:xfrm>
        </p:spPr>
        <p:txBody>
          <a:bodyPr anchor="b">
            <a:normAutofit/>
          </a:bodyPr>
          <a:lstStyle>
            <a:lvl1pPr algn="l">
              <a:defRPr sz="7200" b="1">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911424" y="4437112"/>
            <a:ext cx="10657184" cy="1656184"/>
          </a:xfrm>
        </p:spPr>
        <p:txBody>
          <a:bodyPr anchor="t">
            <a:normAutofit/>
          </a:bodyPr>
          <a:lstStyle>
            <a:lvl1pPr marL="0" indent="0" algn="l">
              <a:buNone/>
              <a:defRPr sz="3600" b="1">
                <a:solidFill>
                  <a:srgbClr val="005C7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a:t>
            </a:r>
            <a:endParaRPr lang="en-GB" dirty="0"/>
          </a:p>
        </p:txBody>
      </p:sp>
      <p:sp>
        <p:nvSpPr>
          <p:cNvPr id="12" name="Subtitle 2"/>
          <p:cNvSpPr txBox="1">
            <a:spLocks/>
          </p:cNvSpPr>
          <p:nvPr userDrawn="1"/>
        </p:nvSpPr>
        <p:spPr>
          <a:xfrm>
            <a:off x="815414" y="5949280"/>
            <a:ext cx="3445205" cy="432048"/>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anose="020B0604020202020204" pitchFamily="34" charset="0"/>
              <a:buNone/>
              <a:defRPr sz="3600" b="1" kern="1200">
                <a:solidFill>
                  <a:srgbClr val="BBA46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600" dirty="0">
                <a:solidFill>
                  <a:srgbClr val="005C73"/>
                </a:solidFill>
              </a:rPr>
              <a:t>ulster.ac.uk</a:t>
            </a:r>
            <a:endParaRPr lang="en-GB" sz="3600" dirty="0">
              <a:solidFill>
                <a:srgbClr val="005C73"/>
              </a:solidFill>
            </a:endParaRPr>
          </a:p>
        </p:txBody>
      </p:sp>
    </p:spTree>
    <p:extLst>
      <p:ext uri="{BB962C8B-B14F-4D97-AF65-F5344CB8AC3E}">
        <p14:creationId xmlns:p14="http://schemas.microsoft.com/office/powerpoint/2010/main" val="1887996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ealth Sciences Faculty Title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59008" cy="562074"/>
          </a:xfrm>
        </p:spPr>
        <p:txBody>
          <a:bodyPr>
            <a:noAutofit/>
          </a:bodyPr>
          <a:lstStyle>
            <a:lvl1pPr algn="l">
              <a:defRPr sz="3600" b="1">
                <a:solidFill>
                  <a:srgbClr val="005C73"/>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764704"/>
            <a:ext cx="10945216"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623392" y="1600201"/>
            <a:ext cx="11041227"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393" y="5733256"/>
            <a:ext cx="1746665" cy="720000"/>
          </a:xfrm>
          <a:prstGeom prst="rect">
            <a:avLst/>
          </a:prstGeom>
        </p:spPr>
      </p:pic>
    </p:spTree>
    <p:extLst>
      <p:ext uri="{BB962C8B-B14F-4D97-AF65-F5344CB8AC3E}">
        <p14:creationId xmlns:p14="http://schemas.microsoft.com/office/powerpoint/2010/main" val="11540255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Health Sciences Faculty Content 2">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683" y="1"/>
            <a:ext cx="838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le 1"/>
          <p:cNvSpPr>
            <a:spLocks noGrp="1"/>
          </p:cNvSpPr>
          <p:nvPr>
            <p:ph type="title"/>
          </p:nvPr>
        </p:nvSpPr>
        <p:spPr>
          <a:xfrm>
            <a:off x="609600" y="274638"/>
            <a:ext cx="10959008" cy="562074"/>
          </a:xfrm>
        </p:spPr>
        <p:txBody>
          <a:bodyPr>
            <a:noAutofit/>
          </a:bodyPr>
          <a:lstStyle>
            <a:lvl1pPr algn="l">
              <a:defRPr sz="3600" b="1">
                <a:solidFill>
                  <a:srgbClr val="005C73"/>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764704"/>
            <a:ext cx="10945216"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623392" y="1600201"/>
            <a:ext cx="11041227"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393" y="5733256"/>
            <a:ext cx="1746665" cy="720000"/>
          </a:xfrm>
          <a:prstGeom prst="rect">
            <a:avLst/>
          </a:prstGeom>
        </p:spPr>
      </p:pic>
    </p:spTree>
    <p:extLst>
      <p:ext uri="{BB962C8B-B14F-4D97-AF65-F5344CB8AC3E}">
        <p14:creationId xmlns:p14="http://schemas.microsoft.com/office/powerpoint/2010/main" val="1721928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F65DD2A-9FDA-4A5F-8764-85DBE9785FA6}" type="datetimeFigureOut">
              <a:rPr lang="en-GB" smtClean="0"/>
              <a:t>18/02/2020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F58BF4-3454-42B8-B443-C6F8B76D5BDA}" type="slidenum">
              <a:rPr lang="en-GB" smtClean="0"/>
              <a:t>‹#›</a:t>
            </a:fld>
            <a:endParaRPr lang="en-GB"/>
          </a:p>
        </p:txBody>
      </p:sp>
    </p:spTree>
    <p:extLst>
      <p:ext uri="{BB962C8B-B14F-4D97-AF65-F5344CB8AC3E}">
        <p14:creationId xmlns:p14="http://schemas.microsoft.com/office/powerpoint/2010/main" val="38900034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Health Sciences Faculty Image Layou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3605" y="-27384"/>
            <a:ext cx="11196193"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683" y="1"/>
            <a:ext cx="838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le 1"/>
          <p:cNvSpPr>
            <a:spLocks noGrp="1"/>
          </p:cNvSpPr>
          <p:nvPr>
            <p:ph type="title"/>
          </p:nvPr>
        </p:nvSpPr>
        <p:spPr>
          <a:xfrm>
            <a:off x="609600" y="274638"/>
            <a:ext cx="5966453" cy="562074"/>
          </a:xfrm>
        </p:spPr>
        <p:txBody>
          <a:bodyPr>
            <a:noAutofit/>
          </a:bodyPr>
          <a:lstStyle>
            <a:lvl1pPr algn="l">
              <a:defRPr sz="3600" b="1">
                <a:solidFill>
                  <a:srgbClr val="005C73"/>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952128"/>
            <a:ext cx="5952661"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pic>
        <p:nvPicPr>
          <p:cNvPr id="7" name="Picture 1" descr="UU Social 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3392" y="5733256"/>
            <a:ext cx="1746667"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hasCustomPrompt="1"/>
          </p:nvPr>
        </p:nvSpPr>
        <p:spPr>
          <a:xfrm>
            <a:off x="623392" y="1600201"/>
            <a:ext cx="5952661"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3393" y="5733256"/>
            <a:ext cx="1746665" cy="720000"/>
          </a:xfrm>
          <a:prstGeom prst="rect">
            <a:avLst/>
          </a:prstGeom>
        </p:spPr>
      </p:pic>
    </p:spTree>
    <p:extLst>
      <p:ext uri="{BB962C8B-B14F-4D97-AF65-F5344CB8AC3E}">
        <p14:creationId xmlns:p14="http://schemas.microsoft.com/office/powerpoint/2010/main" val="27192328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Health Sciences Faculty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59008" cy="562074"/>
          </a:xfrm>
        </p:spPr>
        <p:txBody>
          <a:bodyPr>
            <a:noAutofit/>
          </a:bodyPr>
          <a:lstStyle>
            <a:lvl1pPr algn="l">
              <a:defRPr sz="3600" b="1">
                <a:solidFill>
                  <a:srgbClr val="005C73"/>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623392" y="764704"/>
            <a:ext cx="10945216"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623392" y="1600201"/>
            <a:ext cx="11041227"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3" y="5733256"/>
            <a:ext cx="1746665" cy="720000"/>
          </a:xfrm>
          <a:prstGeom prst="rect">
            <a:avLst/>
          </a:prstGeom>
        </p:spPr>
      </p:pic>
    </p:spTree>
    <p:extLst>
      <p:ext uri="{BB962C8B-B14F-4D97-AF65-F5344CB8AC3E}">
        <p14:creationId xmlns:p14="http://schemas.microsoft.com/office/powerpoint/2010/main" val="38532957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069D7F2-4896-4A3A-BF94-8AFF24F573ED}" type="datetime1">
              <a:rPr lang="en-GB" smtClean="0">
                <a:solidFill>
                  <a:prstClr val="black">
                    <a:tint val="75000"/>
                  </a:prstClr>
                </a:solidFill>
              </a:rPr>
              <a:pPr/>
              <a:t>18/02/2020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0B29A3-78B1-4720-8DCB-8D50576AF64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668061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2D4834-AB28-4F65-9172-C13971DB3931}" type="datetime1">
              <a:rPr lang="en-GB" smtClean="0">
                <a:solidFill>
                  <a:prstClr val="black">
                    <a:tint val="75000"/>
                  </a:prstClr>
                </a:solidFill>
              </a:rPr>
              <a:pPr/>
              <a:t>18/02/2020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0B29A3-78B1-4720-8DCB-8D50576AF64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1820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F65DD2A-9FDA-4A5F-8764-85DBE9785FA6}" type="datetimeFigureOut">
              <a:rPr lang="en-GB" smtClean="0"/>
              <a:t>18/02/2020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F58BF4-3454-42B8-B443-C6F8B76D5BDA}" type="slidenum">
              <a:rPr lang="en-GB" smtClean="0"/>
              <a:t>‹#›</a:t>
            </a:fld>
            <a:endParaRPr lang="en-GB"/>
          </a:p>
        </p:txBody>
      </p:sp>
    </p:spTree>
    <p:extLst>
      <p:ext uri="{BB962C8B-B14F-4D97-AF65-F5344CB8AC3E}">
        <p14:creationId xmlns:p14="http://schemas.microsoft.com/office/powerpoint/2010/main" val="187195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5DD2A-9FDA-4A5F-8764-85DBE9785FA6}" type="datetimeFigureOut">
              <a:rPr lang="en-GB" smtClean="0"/>
              <a:t>18/02/2020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F58BF4-3454-42B8-B443-C6F8B76D5BDA}" type="slidenum">
              <a:rPr lang="en-GB" smtClean="0"/>
              <a:t>‹#›</a:t>
            </a:fld>
            <a:endParaRPr lang="en-GB"/>
          </a:p>
        </p:txBody>
      </p:sp>
    </p:spTree>
    <p:extLst>
      <p:ext uri="{BB962C8B-B14F-4D97-AF65-F5344CB8AC3E}">
        <p14:creationId xmlns:p14="http://schemas.microsoft.com/office/powerpoint/2010/main" val="968979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65DD2A-9FDA-4A5F-8764-85DBE9785FA6}" type="datetimeFigureOut">
              <a:rPr lang="en-GB" smtClean="0"/>
              <a:t>18/02/2020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F58BF4-3454-42B8-B443-C6F8B76D5BDA}" type="slidenum">
              <a:rPr lang="en-GB" smtClean="0"/>
              <a:t>‹#›</a:t>
            </a:fld>
            <a:endParaRPr lang="en-GB"/>
          </a:p>
        </p:txBody>
      </p:sp>
    </p:spTree>
    <p:extLst>
      <p:ext uri="{BB962C8B-B14F-4D97-AF65-F5344CB8AC3E}">
        <p14:creationId xmlns:p14="http://schemas.microsoft.com/office/powerpoint/2010/main" val="141148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65DD2A-9FDA-4A5F-8764-85DBE9785FA6}" type="datetimeFigureOut">
              <a:rPr lang="en-GB" smtClean="0"/>
              <a:t>18/02/2020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F58BF4-3454-42B8-B443-C6F8B76D5BDA}" type="slidenum">
              <a:rPr lang="en-GB" smtClean="0"/>
              <a:t>‹#›</a:t>
            </a:fld>
            <a:endParaRPr lang="en-GB"/>
          </a:p>
        </p:txBody>
      </p:sp>
    </p:spTree>
    <p:extLst>
      <p:ext uri="{BB962C8B-B14F-4D97-AF65-F5344CB8AC3E}">
        <p14:creationId xmlns:p14="http://schemas.microsoft.com/office/powerpoint/2010/main" val="57940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34" Type="http://schemas.openxmlformats.org/officeDocument/2006/relationships/theme" Target="../theme/theme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5DD2A-9FDA-4A5F-8764-85DBE9785FA6}" type="datetimeFigureOut">
              <a:rPr lang="en-GB" smtClean="0"/>
              <a:t>18/02/2020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58BF4-3454-42B8-B443-C6F8B76D5BDA}" type="slidenum">
              <a:rPr lang="en-GB" smtClean="0"/>
              <a:t>‹#›</a:t>
            </a:fld>
            <a:endParaRPr lang="en-GB"/>
          </a:p>
        </p:txBody>
      </p:sp>
    </p:spTree>
    <p:extLst>
      <p:ext uri="{BB962C8B-B14F-4D97-AF65-F5344CB8AC3E}">
        <p14:creationId xmlns:p14="http://schemas.microsoft.com/office/powerpoint/2010/main" val="1146558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1" y="1991180"/>
            <a:ext cx="10759017" cy="60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title style</a:t>
            </a:r>
            <a:endParaRPr lang="en-GB" altLang="en-US" dirty="0"/>
          </a:p>
        </p:txBody>
      </p:sp>
      <p:sp>
        <p:nvSpPr>
          <p:cNvPr id="1027" name="Rectangle 3"/>
          <p:cNvSpPr>
            <a:spLocks noGrp="1" noChangeArrowheads="1"/>
          </p:cNvSpPr>
          <p:nvPr>
            <p:ph type="body" idx="1"/>
          </p:nvPr>
        </p:nvSpPr>
        <p:spPr bwMode="auto">
          <a:xfrm>
            <a:off x="711200" y="2602367"/>
            <a:ext cx="10761133" cy="36349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3821213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spcBef>
          <a:spcPct val="0"/>
        </a:spcBef>
        <a:spcAft>
          <a:spcPct val="0"/>
        </a:spcAft>
        <a:defRPr sz="2800" b="1" i="0">
          <a:solidFill>
            <a:schemeClr val="tx1"/>
          </a:solidFill>
          <a:latin typeface="Arial" charset="0"/>
          <a:ea typeface="Arial" charset="0"/>
          <a:cs typeface="Arial" charset="0"/>
        </a:defRPr>
      </a:lvl1pPr>
      <a:lvl2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2pPr>
      <a:lvl3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3pPr>
      <a:lvl4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4pPr>
      <a:lvl5pPr algn="l" rtl="0" eaLnBrk="1" fontAlgn="base" hangingPunct="1">
        <a:spcBef>
          <a:spcPct val="0"/>
        </a:spcBef>
        <a:spcAft>
          <a:spcPct val="0"/>
        </a:spcAft>
        <a:defRPr sz="2800" b="1">
          <a:solidFill>
            <a:schemeClr val="tx1"/>
          </a:solidFill>
          <a:latin typeface="Arial" pitchFamily="-110"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2200" b="1">
          <a:solidFill>
            <a:schemeClr val="tx2"/>
          </a:solidFill>
          <a:latin typeface="Arial" pitchFamily="-110" charset="0"/>
        </a:defRPr>
      </a:lvl6pPr>
      <a:lvl7pPr marL="914400" algn="l" rtl="0" eaLnBrk="1" fontAlgn="base" hangingPunct="1">
        <a:spcBef>
          <a:spcPct val="0"/>
        </a:spcBef>
        <a:spcAft>
          <a:spcPct val="0"/>
        </a:spcAft>
        <a:defRPr sz="2200" b="1">
          <a:solidFill>
            <a:schemeClr val="tx2"/>
          </a:solidFill>
          <a:latin typeface="Arial" pitchFamily="-110" charset="0"/>
        </a:defRPr>
      </a:lvl7pPr>
      <a:lvl8pPr marL="1371600" algn="l" rtl="0" eaLnBrk="1" fontAlgn="base" hangingPunct="1">
        <a:spcBef>
          <a:spcPct val="0"/>
        </a:spcBef>
        <a:spcAft>
          <a:spcPct val="0"/>
        </a:spcAft>
        <a:defRPr sz="2200" b="1">
          <a:solidFill>
            <a:schemeClr val="tx2"/>
          </a:solidFill>
          <a:latin typeface="Arial" pitchFamily="-110" charset="0"/>
        </a:defRPr>
      </a:lvl8pPr>
      <a:lvl9pPr marL="1828800" algn="l" rtl="0" eaLnBrk="1" fontAlgn="base" hangingPunct="1">
        <a:spcBef>
          <a:spcPct val="0"/>
        </a:spcBef>
        <a:spcAft>
          <a:spcPct val="0"/>
        </a:spcAft>
        <a:defRPr sz="2200" b="1">
          <a:solidFill>
            <a:schemeClr val="tx2"/>
          </a:solidFill>
          <a:latin typeface="Arial" pitchFamily="-110" charset="0"/>
        </a:defRPr>
      </a:lvl9pPr>
    </p:titleStyle>
    <p:bodyStyle>
      <a:lvl1pPr marL="179388" indent="-179388" algn="l" rtl="0" eaLnBrk="1" fontAlgn="base" hangingPunct="1">
        <a:spcBef>
          <a:spcPct val="0"/>
        </a:spcBef>
        <a:spcAft>
          <a:spcPct val="0"/>
        </a:spcAft>
        <a:buClr>
          <a:srgbClr val="C9122B"/>
        </a:buClr>
        <a:buSzPct val="90000"/>
        <a:buFont typeface="Lucida Grande"/>
        <a:buChar char="■"/>
        <a:defRPr sz="2400">
          <a:solidFill>
            <a:schemeClr val="tx1"/>
          </a:solidFill>
          <a:latin typeface="+mn-lt"/>
          <a:ea typeface="ＭＳ Ｐゴシック" pitchFamily="-65" charset="-128"/>
          <a:cs typeface="ＭＳ Ｐゴシック" pitchFamily="-65" charset="-128"/>
        </a:defRPr>
      </a:lvl1pPr>
      <a:lvl2pPr marL="347663" indent="-166688" algn="l" rtl="0" eaLnBrk="1" fontAlgn="base" hangingPunct="1">
        <a:spcBef>
          <a:spcPct val="0"/>
        </a:spcBef>
        <a:spcAft>
          <a:spcPct val="0"/>
        </a:spcAft>
        <a:buClr>
          <a:srgbClr val="C9122B"/>
        </a:buClr>
        <a:buFont typeface="Lucida Grande"/>
        <a:buChar char="■"/>
        <a:defRPr sz="2200">
          <a:solidFill>
            <a:schemeClr val="tx1"/>
          </a:solidFill>
          <a:latin typeface="+mn-lt"/>
          <a:ea typeface="ＭＳ Ｐゴシック" pitchFamily="-110" charset="-128"/>
        </a:defRPr>
      </a:lvl2pPr>
      <a:lvl3pPr marL="538163" indent="-188913" algn="l" rtl="0" eaLnBrk="1" fontAlgn="base" hangingPunct="1">
        <a:spcBef>
          <a:spcPct val="0"/>
        </a:spcBef>
        <a:spcAft>
          <a:spcPct val="0"/>
        </a:spcAft>
        <a:buClr>
          <a:srgbClr val="C9122B"/>
        </a:buClr>
        <a:buSzPct val="108000"/>
        <a:buFont typeface="Lucida Grande"/>
        <a:buChar char="■"/>
        <a:defRPr sz="2000">
          <a:solidFill>
            <a:schemeClr val="tx1"/>
          </a:solidFill>
          <a:latin typeface="+mn-lt"/>
          <a:ea typeface="ＭＳ Ｐゴシック" pitchFamily="-110" charset="-128"/>
        </a:defRPr>
      </a:lvl3pPr>
      <a:lvl4pPr marL="712788" indent="-173038" algn="l" rtl="0" eaLnBrk="1" fontAlgn="base" hangingPunct="1">
        <a:spcBef>
          <a:spcPct val="0"/>
        </a:spcBef>
        <a:spcAft>
          <a:spcPct val="0"/>
        </a:spcAft>
        <a:buClr>
          <a:srgbClr val="C9122B"/>
        </a:buClr>
        <a:buSzPct val="115000"/>
        <a:buFont typeface="Lucida Grande"/>
        <a:buChar char="■"/>
        <a:defRPr sz="1800">
          <a:solidFill>
            <a:schemeClr val="tx1"/>
          </a:solidFill>
          <a:latin typeface="+mn-lt"/>
          <a:ea typeface="ＭＳ Ｐゴシック" pitchFamily="-110" charset="-128"/>
        </a:defRPr>
      </a:lvl4pPr>
      <a:lvl5pPr marL="898525" indent="-184150" algn="l" rtl="0" eaLnBrk="1" fontAlgn="base" hangingPunct="1">
        <a:spcBef>
          <a:spcPct val="0"/>
        </a:spcBef>
        <a:spcAft>
          <a:spcPct val="0"/>
        </a:spcAft>
        <a:buClr>
          <a:srgbClr val="C9122B"/>
        </a:buClr>
        <a:buSzPct val="130000"/>
        <a:buFont typeface="Lucida Grande"/>
        <a:buChar char="■"/>
        <a:defRPr sz="1600">
          <a:solidFill>
            <a:schemeClr val="tx1"/>
          </a:solidFill>
          <a:latin typeface="+mn-lt"/>
          <a:ea typeface="ＭＳ Ｐゴシック" pitchFamily="-110" charset="-128"/>
        </a:defRPr>
      </a:lvl5pPr>
      <a:lvl6pPr marL="1355725" indent="-184150" algn="l" rtl="0" eaLnBrk="1" fontAlgn="base" hangingPunct="1">
        <a:spcBef>
          <a:spcPct val="0"/>
        </a:spcBef>
        <a:spcAft>
          <a:spcPct val="0"/>
        </a:spcAft>
        <a:buChar char="•"/>
        <a:defRPr sz="2200">
          <a:solidFill>
            <a:schemeClr val="tx1"/>
          </a:solidFill>
          <a:latin typeface="+mn-lt"/>
          <a:ea typeface="ＭＳ Ｐゴシック" pitchFamily="-110" charset="-128"/>
        </a:defRPr>
      </a:lvl6pPr>
      <a:lvl7pPr marL="1812925" indent="-184150" algn="l" rtl="0" eaLnBrk="1" fontAlgn="base" hangingPunct="1">
        <a:spcBef>
          <a:spcPct val="0"/>
        </a:spcBef>
        <a:spcAft>
          <a:spcPct val="0"/>
        </a:spcAft>
        <a:buChar char="•"/>
        <a:defRPr sz="2200">
          <a:solidFill>
            <a:schemeClr val="tx1"/>
          </a:solidFill>
          <a:latin typeface="+mn-lt"/>
          <a:ea typeface="ＭＳ Ｐゴシック" pitchFamily="-110" charset="-128"/>
        </a:defRPr>
      </a:lvl7pPr>
      <a:lvl8pPr marL="2270125" indent="-184150" algn="l" rtl="0" eaLnBrk="1" fontAlgn="base" hangingPunct="1">
        <a:spcBef>
          <a:spcPct val="0"/>
        </a:spcBef>
        <a:spcAft>
          <a:spcPct val="0"/>
        </a:spcAft>
        <a:buChar char="•"/>
        <a:defRPr sz="2200">
          <a:solidFill>
            <a:schemeClr val="tx1"/>
          </a:solidFill>
          <a:latin typeface="+mn-lt"/>
          <a:ea typeface="ＭＳ Ｐゴシック" pitchFamily="-110" charset="-128"/>
        </a:defRPr>
      </a:lvl8pPr>
      <a:lvl9pPr marL="2727325" indent="-184150" algn="l" rtl="0" eaLnBrk="1" fontAlgn="base" hangingPunct="1">
        <a:spcBef>
          <a:spcPct val="0"/>
        </a:spcBef>
        <a:spcAft>
          <a:spcPct val="0"/>
        </a:spcAft>
        <a:buChar char="•"/>
        <a:defRPr sz="22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C6AE1-2333-4445-AAE9-F4505DEEB201}" type="datetimeFigureOut">
              <a:rPr lang="en-GB" smtClean="0"/>
              <a:t>18/02/2020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5DD6A-4F4B-48C0-931C-A060E8E98EED}" type="slidenum">
              <a:rPr lang="en-GB" smtClean="0"/>
              <a:t>‹#›</a:t>
            </a:fld>
            <a:endParaRPr lang="en-GB"/>
          </a:p>
        </p:txBody>
      </p:sp>
    </p:spTree>
    <p:extLst>
      <p:ext uri="{BB962C8B-B14F-4D97-AF65-F5344CB8AC3E}">
        <p14:creationId xmlns:p14="http://schemas.microsoft.com/office/powerpoint/2010/main" val="228638488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 id="2147483702" r:id="rId32"/>
    <p:sldLayoutId id="2147483703" r:id="rId3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44.png"/><Relationship Id="rId2" Type="http://schemas.openxmlformats.org/officeDocument/2006/relationships/image" Target="../media/image39.emf"/><Relationship Id="rId1" Type="http://schemas.openxmlformats.org/officeDocument/2006/relationships/slideLayout" Target="../slideLayouts/slideLayout20.xml"/><Relationship Id="rId6" Type="http://schemas.openxmlformats.org/officeDocument/2006/relationships/image" Target="../media/image43.png"/><Relationship Id="rId5" Type="http://schemas.openxmlformats.org/officeDocument/2006/relationships/image" Target="../media/image42.emf"/><Relationship Id="rId4" Type="http://schemas.openxmlformats.org/officeDocument/2006/relationships/image" Target="../media/image41.emf"/></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7.jp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9.emf"/><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53.jpeg"/><Relationship Id="rId4" Type="http://schemas.openxmlformats.org/officeDocument/2006/relationships/image" Target="../media/image52.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ms.furey@ulster.ac.uk" TargetMode="Externa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53.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5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emf"/></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6880" y="4441370"/>
            <a:ext cx="9144000" cy="1529535"/>
          </a:xfrm>
        </p:spPr>
        <p:txBody>
          <a:bodyPr>
            <a:normAutofit/>
          </a:bodyPr>
          <a:lstStyle/>
          <a:p>
            <a:r>
              <a:rPr lang="en-GB" sz="4000" b="1" dirty="0">
                <a:latin typeface="+mn-lt"/>
              </a:rPr>
              <a:t>Food Poverty and Health Inequalities</a:t>
            </a:r>
            <a:br>
              <a:rPr lang="en-GB" b="1" dirty="0">
                <a:latin typeface="+mn-lt"/>
              </a:rPr>
            </a:br>
            <a:r>
              <a:rPr lang="en-GB" sz="4400" dirty="0">
                <a:latin typeface="+mn-lt"/>
              </a:rPr>
              <a:t>Dr Sinéad Furey, Belfast Food Network</a:t>
            </a:r>
          </a:p>
        </p:txBody>
      </p:sp>
      <p:pic>
        <p:nvPicPr>
          <p:cNvPr id="1026" name="Picture 2" descr="https://www.sustainableni.org/sites/default/files/BFN%20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59" y="1157947"/>
            <a:ext cx="2033724" cy="11956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3"/>
          <a:stretch>
            <a:fillRect/>
          </a:stretch>
        </p:blipFill>
        <p:spPr>
          <a:xfrm>
            <a:off x="2873829" y="1157947"/>
            <a:ext cx="6147082" cy="3080488"/>
          </a:xfrm>
          <a:prstGeom prst="rect">
            <a:avLst/>
          </a:prstGeom>
          <a:noFill/>
          <a:ln>
            <a:noFill/>
            <a:prstDash/>
          </a:ln>
        </p:spPr>
      </p:pic>
      <p:pic>
        <p:nvPicPr>
          <p:cNvPr id="1030" name="Picture 6" descr="Ulster University , Transparent Cartoo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9099" y="1081354"/>
            <a:ext cx="2298319" cy="142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95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5 The Cost of a Minimum Essential Food Basket in Northern Ireland FINAL.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49" y="619433"/>
            <a:ext cx="3112997" cy="4405283"/>
          </a:xfrm>
          <a:prstGeom prst="rect">
            <a:avLst/>
          </a:prstGeom>
        </p:spPr>
      </p:pic>
      <p:pic>
        <p:nvPicPr>
          <p:cNvPr id="3" name="Picture 2" descr="FS307008 - Food Poverty Final Report.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3123" y="778682"/>
            <a:ext cx="2668946" cy="3776896"/>
          </a:xfrm>
          <a:prstGeom prst="rect">
            <a:avLst/>
          </a:prstGeom>
        </p:spPr>
      </p:pic>
      <p:pic>
        <p:nvPicPr>
          <p:cNvPr id="4" name="Picture 3" descr="FS411025 - L8566 - SAFEFOOD_Healthy Food Basket_Summary SheetNI.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077" y="3091809"/>
            <a:ext cx="2575759" cy="3645024"/>
          </a:xfrm>
          <a:prstGeom prst="rect">
            <a:avLst/>
          </a:prstGeom>
        </p:spPr>
      </p:pic>
      <p:pic>
        <p:nvPicPr>
          <p:cNvPr id="5" name="Picture 4" descr="CIEH Food Poverty - fact or fiction.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2612" y="3749138"/>
            <a:ext cx="3531267" cy="2932118"/>
          </a:xfrm>
          <a:prstGeom prst="rect">
            <a:avLst/>
          </a:prstGeom>
        </p:spPr>
      </p:pic>
      <p:pic>
        <p:nvPicPr>
          <p:cNvPr id="6" name="Picture 5"/>
          <p:cNvPicPr/>
          <p:nvPr/>
        </p:nvPicPr>
        <p:blipFill rotWithShape="1">
          <a:blip r:embed="rId6"/>
          <a:srcRect l="16328" t="22335" r="17349" b="8886"/>
          <a:stretch/>
        </p:blipFill>
        <p:spPr bwMode="auto">
          <a:xfrm>
            <a:off x="1146195" y="4555578"/>
            <a:ext cx="3764280" cy="219583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7"/>
          <a:srcRect l="2" t="24565" r="21852" b="5700"/>
          <a:stretch/>
        </p:blipFill>
        <p:spPr bwMode="auto">
          <a:xfrm>
            <a:off x="6550323" y="834738"/>
            <a:ext cx="4446905" cy="2231390"/>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64349" y="39616"/>
            <a:ext cx="12197755" cy="707886"/>
          </a:xfrm>
          <a:prstGeom prst="rect">
            <a:avLst/>
          </a:prstGeom>
          <a:noFill/>
        </p:spPr>
        <p:txBody>
          <a:bodyPr wrap="square" rtlCol="0">
            <a:spAutoFit/>
          </a:bodyPr>
          <a:lstStyle/>
          <a:p>
            <a:pPr algn="ctr"/>
            <a:r>
              <a:rPr lang="en-GB" sz="4000" b="1" dirty="0">
                <a:latin typeface="Calibri" panose="020F0502020204030204" pitchFamily="34" charset="0"/>
              </a:rPr>
              <a:t>THE RESEARCH EFFORT HAS BEEN CONSIDERABLE</a:t>
            </a:r>
          </a:p>
        </p:txBody>
      </p:sp>
    </p:spTree>
    <p:extLst>
      <p:ext uri="{BB962C8B-B14F-4D97-AF65-F5344CB8AC3E}">
        <p14:creationId xmlns:p14="http://schemas.microsoft.com/office/powerpoint/2010/main" val="306646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828144" y="5475356"/>
            <a:ext cx="2363856" cy="1382644"/>
          </a:xfrm>
          <a:prstGeom prst="rect">
            <a:avLst/>
          </a:prstGeom>
        </p:spPr>
      </p:pic>
      <p:sp>
        <p:nvSpPr>
          <p:cNvPr id="4" name="Title 3"/>
          <p:cNvSpPr>
            <a:spLocks noGrp="1"/>
          </p:cNvSpPr>
          <p:nvPr>
            <p:ph type="title"/>
          </p:nvPr>
        </p:nvSpPr>
        <p:spPr>
          <a:xfrm>
            <a:off x="2286665" y="847186"/>
            <a:ext cx="7757160" cy="1325563"/>
          </a:xfrm>
        </p:spPr>
        <p:txBody>
          <a:bodyPr>
            <a:normAutofit/>
          </a:bodyPr>
          <a:lstStyle/>
          <a:p>
            <a:r>
              <a:rPr lang="en-GB" sz="4000" b="1" dirty="0">
                <a:latin typeface="+mn-lt"/>
              </a:rPr>
              <a:t>  ULSTER UNIVERSITY RESEARCH</a:t>
            </a:r>
          </a:p>
        </p:txBody>
      </p:sp>
      <p:sp>
        <p:nvSpPr>
          <p:cNvPr id="5" name="Content Placeholder 4"/>
          <p:cNvSpPr>
            <a:spLocks noGrp="1"/>
          </p:cNvSpPr>
          <p:nvPr>
            <p:ph idx="1"/>
          </p:nvPr>
        </p:nvSpPr>
        <p:spPr>
          <a:xfrm>
            <a:off x="838200" y="2204137"/>
            <a:ext cx="10515600" cy="4523433"/>
          </a:xfrm>
        </p:spPr>
        <p:txBody>
          <a:bodyPr>
            <a:normAutofit/>
          </a:bodyPr>
          <a:lstStyle/>
          <a:p>
            <a:pPr algn="just"/>
            <a:r>
              <a:rPr lang="en-GB" dirty="0"/>
              <a:t>Survey of 944 people between September and November 2018</a:t>
            </a:r>
          </a:p>
          <a:p>
            <a:pPr algn="just"/>
            <a:r>
              <a:rPr lang="en-GB" dirty="0"/>
              <a:t>Between one in five (21.2%) and one in three (35.7%) reported experiencing at least one symptom of food poverty</a:t>
            </a:r>
            <a:r>
              <a:rPr lang="en-GB" dirty="0">
                <a:solidFill>
                  <a:schemeClr val="tx1"/>
                </a:solidFill>
              </a:rPr>
              <a:t> concerned with worry about running out of food or not eating enough. </a:t>
            </a:r>
            <a:endParaRPr lang="en-GB" dirty="0"/>
          </a:p>
          <a:p>
            <a:pPr algn="just"/>
            <a:r>
              <a:rPr lang="en-GB" dirty="0">
                <a:solidFill>
                  <a:schemeClr val="tx1"/>
                </a:solidFill>
              </a:rPr>
              <a:t>Previously there was no agreed indicator by which to measure food poverty…</a:t>
            </a:r>
          </a:p>
          <a:p>
            <a:pPr algn="just"/>
            <a:r>
              <a:rPr lang="en-GB" b="1" dirty="0">
                <a:solidFill>
                  <a:schemeClr val="tx1"/>
                </a:solidFill>
              </a:rPr>
              <a:t>GOOD NEWS: </a:t>
            </a:r>
            <a:r>
              <a:rPr lang="en-GB" dirty="0">
                <a:solidFill>
                  <a:schemeClr val="tx1"/>
                </a:solidFill>
              </a:rPr>
              <a:t>From April 2019 the UK Government </a:t>
            </a:r>
            <a:r>
              <a:rPr lang="en-GB" b="1" i="1" u="sng" dirty="0">
                <a:solidFill>
                  <a:schemeClr val="tx1"/>
                </a:solidFill>
              </a:rPr>
              <a:t>will</a:t>
            </a:r>
            <a:r>
              <a:rPr lang="en-GB" dirty="0">
                <a:solidFill>
                  <a:schemeClr val="tx1"/>
                </a:solidFill>
              </a:rPr>
              <a:t> measure food poverty (HFSS, 10-item measure) </a:t>
            </a:r>
          </a:p>
          <a:p>
            <a:pPr marL="457200" lvl="1" indent="0" algn="just">
              <a:buNone/>
            </a:pPr>
            <a:r>
              <a:rPr lang="en-GB" sz="2800" dirty="0">
                <a:solidFill>
                  <a:schemeClr val="tx1"/>
                </a:solidFill>
              </a:rPr>
              <a:t>– results available from April 2021 (Butler, 2019)</a:t>
            </a:r>
            <a:endParaRPr lang="en-GB" sz="2800" dirty="0"/>
          </a:p>
          <a:p>
            <a:endParaRPr lang="en-GB" dirty="0">
              <a:solidFill>
                <a:schemeClr val="tx1"/>
              </a:solidFill>
            </a:endParaRPr>
          </a:p>
          <a:p>
            <a:endParaRPr lang="en-GB" dirty="0"/>
          </a:p>
        </p:txBody>
      </p:sp>
      <p:pic>
        <p:nvPicPr>
          <p:cNvPr id="6" name="Picture 5"/>
          <p:cNvPicPr>
            <a:picLocks noChangeAspect="1"/>
          </p:cNvPicPr>
          <p:nvPr/>
        </p:nvPicPr>
        <p:blipFill>
          <a:blip r:embed="rId3"/>
          <a:stretch>
            <a:fillRect/>
          </a:stretch>
        </p:blipFill>
        <p:spPr>
          <a:xfrm>
            <a:off x="555251" y="723214"/>
            <a:ext cx="1731414" cy="1024217"/>
          </a:xfrm>
          <a:prstGeom prst="rect">
            <a:avLst/>
          </a:prstGeom>
        </p:spPr>
      </p:pic>
      <p:pic>
        <p:nvPicPr>
          <p:cNvPr id="7" name="Picture 6" descr="Ulster University , Transparent Cartoo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25591" y="554283"/>
            <a:ext cx="1928209" cy="1193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38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ticking-plaster-180165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0147" y="1617122"/>
            <a:ext cx="4469541" cy="4824536"/>
          </a:xfrm>
          <a:prstGeom prst="rect">
            <a:avLst/>
          </a:prstGeom>
        </p:spPr>
      </p:pic>
      <p:sp>
        <p:nvSpPr>
          <p:cNvPr id="4" name="Title 3"/>
          <p:cNvSpPr>
            <a:spLocks noGrp="1"/>
          </p:cNvSpPr>
          <p:nvPr>
            <p:ph type="title"/>
          </p:nvPr>
        </p:nvSpPr>
        <p:spPr>
          <a:xfrm>
            <a:off x="2877262" y="-79250"/>
            <a:ext cx="10515600" cy="1325563"/>
          </a:xfrm>
        </p:spPr>
        <p:txBody>
          <a:bodyPr/>
          <a:lstStyle/>
          <a:p>
            <a:r>
              <a:rPr lang="en-GB" b="1" dirty="0">
                <a:latin typeface="+mn-lt"/>
              </a:rPr>
              <a:t>FOOD BANKS IN NI</a:t>
            </a:r>
          </a:p>
        </p:txBody>
      </p:sp>
      <p:sp>
        <p:nvSpPr>
          <p:cNvPr id="5" name="Content Placeholder 4"/>
          <p:cNvSpPr>
            <a:spLocks noGrp="1"/>
          </p:cNvSpPr>
          <p:nvPr>
            <p:ph idx="1"/>
          </p:nvPr>
        </p:nvSpPr>
        <p:spPr>
          <a:xfrm>
            <a:off x="466345" y="1246313"/>
            <a:ext cx="7004304" cy="5511103"/>
          </a:xfrm>
        </p:spPr>
        <p:txBody>
          <a:bodyPr>
            <a:normAutofit fontScale="85000" lnSpcReduction="20000"/>
          </a:bodyPr>
          <a:lstStyle/>
          <a:p>
            <a:pPr algn="just" eaLnBrk="0" fontAlgn="base" hangingPunct="0">
              <a:lnSpc>
                <a:spcPct val="100000"/>
              </a:lnSpc>
              <a:spcBef>
                <a:spcPct val="0"/>
              </a:spcBef>
              <a:spcAft>
                <a:spcPct val="0"/>
              </a:spcAft>
            </a:pPr>
            <a:r>
              <a:rPr lang="en-GB" altLang="en-US" sz="3100" dirty="0">
                <a:solidFill>
                  <a:srgbClr val="222222"/>
                </a:solidFill>
                <a:cs typeface="Arial" panose="020B0604020202020204" pitchFamily="34" charset="0"/>
              </a:rPr>
              <a:t>There are 38 food bank centres in the </a:t>
            </a:r>
            <a:r>
              <a:rPr lang="en-GB" altLang="en-US" sz="3100" dirty="0" err="1">
                <a:solidFill>
                  <a:srgbClr val="222222"/>
                </a:solidFill>
                <a:cs typeface="Arial" panose="020B0604020202020204" pitchFamily="34" charset="0"/>
              </a:rPr>
              <a:t>Trussell</a:t>
            </a:r>
            <a:r>
              <a:rPr lang="en-GB" altLang="en-US" sz="3100" dirty="0">
                <a:solidFill>
                  <a:srgbClr val="222222"/>
                </a:solidFill>
                <a:cs typeface="Arial" panose="020B0604020202020204" pitchFamily="34" charset="0"/>
              </a:rPr>
              <a:t> Trust's network in Northern Ireland.</a:t>
            </a:r>
          </a:p>
          <a:p>
            <a:pPr algn="just" eaLnBrk="0" fontAlgn="base" hangingPunct="0">
              <a:lnSpc>
                <a:spcPct val="100000"/>
              </a:lnSpc>
              <a:spcBef>
                <a:spcPct val="0"/>
              </a:spcBef>
              <a:spcAft>
                <a:spcPct val="0"/>
              </a:spcAft>
            </a:pPr>
            <a:r>
              <a:rPr lang="en-GB" altLang="en-US" sz="3100" dirty="0">
                <a:solidFill>
                  <a:srgbClr val="222222"/>
                </a:solidFill>
                <a:cs typeface="Arial" panose="020B0604020202020204" pitchFamily="34" charset="0"/>
              </a:rPr>
              <a:t>They issued </a:t>
            </a:r>
            <a:r>
              <a:rPr lang="en-US" altLang="en-US" sz="3100" dirty="0">
                <a:solidFill>
                  <a:srgbClr val="141414"/>
                </a:solidFill>
              </a:rPr>
              <a:t>36,783 emergency food parcels to people in need in 2018/19 - </a:t>
            </a:r>
            <a:r>
              <a:rPr lang="en-US" sz="3100" dirty="0"/>
              <a:t>the highest number of parcels handed out since comparable records were first published in 2012/13.</a:t>
            </a:r>
            <a:endParaRPr kumimoji="0" lang="en-US" altLang="en-US" sz="3100" i="0" u="none" strike="noStrike" cap="none" normalizeH="0" baseline="0" dirty="0">
              <a:ln>
                <a:noFill/>
              </a:ln>
              <a:solidFill>
                <a:schemeClr val="tx1"/>
              </a:solidFill>
              <a:effectLst/>
            </a:endParaRPr>
          </a:p>
          <a:p>
            <a:pPr algn="just" eaLnBrk="0" fontAlgn="base" hangingPunct="0">
              <a:lnSpc>
                <a:spcPct val="100000"/>
              </a:lnSpc>
              <a:spcBef>
                <a:spcPct val="0"/>
              </a:spcBef>
              <a:spcAft>
                <a:spcPct val="0"/>
              </a:spcAft>
            </a:pPr>
            <a:r>
              <a:rPr lang="en-US" altLang="en-US" sz="3100" dirty="0">
                <a:solidFill>
                  <a:srgbClr val="141414"/>
                </a:solidFill>
              </a:rPr>
              <a:t>More than 1 in 3 of these food parcels - or 15,191 - was for a child.</a:t>
            </a:r>
          </a:p>
          <a:p>
            <a:pPr algn="just" eaLnBrk="0" fontAlgn="base" hangingPunct="0">
              <a:lnSpc>
                <a:spcPct val="100000"/>
              </a:lnSpc>
              <a:spcBef>
                <a:spcPct val="0"/>
              </a:spcBef>
              <a:spcAft>
                <a:spcPct val="0"/>
              </a:spcAft>
            </a:pPr>
            <a:r>
              <a:rPr lang="en-US" altLang="en-US" sz="3100" dirty="0">
                <a:solidFill>
                  <a:srgbClr val="141414"/>
                </a:solidFill>
                <a:cs typeface="Arial" panose="020B0604020202020204" pitchFamily="34" charset="0"/>
              </a:rPr>
              <a:t>Remember, there are also independent food banks across Northern Ireland.</a:t>
            </a:r>
          </a:p>
          <a:p>
            <a:pPr algn="just" eaLnBrk="0" fontAlgn="base" hangingPunct="0">
              <a:lnSpc>
                <a:spcPct val="100000"/>
              </a:lnSpc>
              <a:spcBef>
                <a:spcPct val="0"/>
              </a:spcBef>
              <a:spcAft>
                <a:spcPct val="0"/>
              </a:spcAft>
            </a:pPr>
            <a:r>
              <a:rPr lang="en-US" altLang="en-US" sz="3100" dirty="0">
                <a:solidFill>
                  <a:srgbClr val="141414"/>
                </a:solidFill>
                <a:cs typeface="Arial" panose="020B0604020202020204" pitchFamily="34" charset="0"/>
              </a:rPr>
              <a:t>AND </a:t>
            </a:r>
            <a:r>
              <a:rPr lang="en-GB" altLang="en-US" sz="3100" dirty="0">
                <a:solidFill>
                  <a:srgbClr val="141414"/>
                </a:solidFill>
                <a:cs typeface="Arial" panose="020B0604020202020204" pitchFamily="34" charset="0"/>
              </a:rPr>
              <a:t>about </a:t>
            </a:r>
            <a:r>
              <a:rPr lang="en-GB" sz="3100" dirty="0"/>
              <a:t>8 out of 10 living in food poverty don’t use a food bank or charity provision, they rely on family networks and credit/ savings/ borrowing. </a:t>
            </a:r>
            <a:endParaRPr lang="en-US" altLang="en-US" sz="3100" dirty="0">
              <a:solidFill>
                <a:srgbClr val="141414"/>
              </a:solidFill>
              <a:cs typeface="Arial" panose="020B0604020202020204" pitchFamily="34" charset="0"/>
            </a:endParaRPr>
          </a:p>
          <a:p>
            <a:pPr algn="just" eaLnBrk="0" fontAlgn="base" hangingPunct="0">
              <a:lnSpc>
                <a:spcPct val="100000"/>
              </a:lnSpc>
              <a:spcBef>
                <a:spcPct val="0"/>
              </a:spcBef>
              <a:spcAft>
                <a:spcPct val="0"/>
              </a:spcAft>
            </a:pPr>
            <a:r>
              <a:rPr lang="en-US" altLang="en-US" sz="3100" dirty="0">
                <a:solidFill>
                  <a:srgbClr val="141414"/>
                </a:solidFill>
                <a:cs typeface="Arial" panose="020B0604020202020204" pitchFamily="34" charset="0"/>
              </a:rPr>
              <a:t>Food banks are a temporary sticking plaster on a gaping wound!</a:t>
            </a:r>
            <a:endParaRPr lang="en-GB" altLang="en-US" sz="3100" dirty="0">
              <a:solidFill>
                <a:srgbClr val="222222"/>
              </a:solidFill>
              <a:cs typeface="Arial" panose="020B0604020202020204" pitchFamily="34" charset="0"/>
            </a:endParaRPr>
          </a:p>
          <a:p>
            <a:pPr marL="0" indent="0">
              <a:buNone/>
            </a:pPr>
            <a:endParaRPr lang="en-GB" dirty="0"/>
          </a:p>
        </p:txBody>
      </p:sp>
      <p:pic>
        <p:nvPicPr>
          <p:cNvPr id="6" name="Picture 5"/>
          <p:cNvPicPr>
            <a:picLocks noChangeAspect="1"/>
          </p:cNvPicPr>
          <p:nvPr/>
        </p:nvPicPr>
        <p:blipFill>
          <a:blip r:embed="rId3"/>
          <a:stretch>
            <a:fillRect/>
          </a:stretch>
        </p:blipFill>
        <p:spPr>
          <a:xfrm>
            <a:off x="325500" y="221559"/>
            <a:ext cx="1731414" cy="1024217"/>
          </a:xfrm>
          <a:prstGeom prst="rect">
            <a:avLst/>
          </a:prstGeom>
        </p:spPr>
      </p:pic>
      <p:pic>
        <p:nvPicPr>
          <p:cNvPr id="7" name="Picture 6" descr="Ulster University , Transparent Cartoo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7509" y="216783"/>
            <a:ext cx="2123406" cy="1313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834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3710" y="328549"/>
            <a:ext cx="7959972" cy="1325563"/>
          </a:xfrm>
        </p:spPr>
        <p:txBody>
          <a:bodyPr/>
          <a:lstStyle/>
          <a:p>
            <a:r>
              <a:rPr lang="en-US" b="1" dirty="0">
                <a:solidFill>
                  <a:schemeClr val="tx1"/>
                </a:solidFill>
                <a:latin typeface="+mn-lt"/>
              </a:rPr>
              <a:t>3-DAY EMERGENCY FOOD PARCEL </a:t>
            </a:r>
            <a:br>
              <a:rPr lang="en-US" b="1" dirty="0">
                <a:solidFill>
                  <a:schemeClr val="tx1"/>
                </a:solidFill>
                <a:latin typeface="+mn-lt"/>
              </a:rPr>
            </a:br>
            <a:r>
              <a:rPr lang="en-US" b="1" dirty="0">
                <a:solidFill>
                  <a:schemeClr val="tx1"/>
                </a:solidFill>
                <a:latin typeface="+mn-lt"/>
              </a:rPr>
              <a:t>FROM A FOOD BANK</a:t>
            </a:r>
            <a:endParaRPr lang="en-GB" dirty="0">
              <a:latin typeface="+mn-lt"/>
            </a:endParaRPr>
          </a:p>
        </p:txBody>
      </p:sp>
      <p:pic>
        <p:nvPicPr>
          <p:cNvPr id="6" name="Picture 5"/>
          <p:cNvPicPr>
            <a:picLocks noChangeAspect="1"/>
          </p:cNvPicPr>
          <p:nvPr/>
        </p:nvPicPr>
        <p:blipFill>
          <a:blip r:embed="rId2"/>
          <a:stretch>
            <a:fillRect/>
          </a:stretch>
        </p:blipFill>
        <p:spPr>
          <a:xfrm>
            <a:off x="202295" y="479221"/>
            <a:ext cx="1731414" cy="1024217"/>
          </a:xfrm>
          <a:prstGeom prst="rect">
            <a:avLst/>
          </a:prstGeom>
        </p:spPr>
      </p:pic>
      <p:pic>
        <p:nvPicPr>
          <p:cNvPr id="7" name="Picture 6" descr="Ulster University , Transparent Cartoo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3682" y="479221"/>
            <a:ext cx="1915577" cy="1185332"/>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descr="E:\Photos and Videos\IMG_0463.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933709" y="1818704"/>
            <a:ext cx="7768075" cy="4900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62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4980" y="119189"/>
            <a:ext cx="4447317" cy="1325563"/>
          </a:xfrm>
        </p:spPr>
        <p:txBody>
          <a:bodyPr/>
          <a:lstStyle/>
          <a:p>
            <a:r>
              <a:rPr lang="en-US" b="1" dirty="0">
                <a:latin typeface="+mn-lt"/>
              </a:rPr>
              <a:t>(IN)EQUALITY?</a:t>
            </a:r>
            <a:endParaRPr lang="en-GB" b="1" dirty="0">
              <a:latin typeface="+mn-lt"/>
            </a:endParaRPr>
          </a:p>
        </p:txBody>
      </p:sp>
      <p:sp>
        <p:nvSpPr>
          <p:cNvPr id="4" name="Content Placeholder 3"/>
          <p:cNvSpPr>
            <a:spLocks noGrp="1"/>
          </p:cNvSpPr>
          <p:nvPr>
            <p:ph sz="half" idx="2"/>
          </p:nvPr>
        </p:nvSpPr>
        <p:spPr>
          <a:xfrm>
            <a:off x="4507992" y="1825625"/>
            <a:ext cx="6845808" cy="4351338"/>
          </a:xfrm>
        </p:spPr>
        <p:txBody>
          <a:bodyPr>
            <a:normAutofit fontScale="92500" lnSpcReduction="10000"/>
          </a:bodyPr>
          <a:lstStyle/>
          <a:p>
            <a:pPr marL="342900" indent="-342900" algn="just"/>
            <a:r>
              <a:rPr lang="en-GB" dirty="0"/>
              <a:t>Consensual shopping basket methodology for Minimum Essential Standard of Living (</a:t>
            </a:r>
            <a:r>
              <a:rPr lang="en-GB" dirty="0" err="1"/>
              <a:t>Safefood</a:t>
            </a:r>
            <a:r>
              <a:rPr lang="en-GB" dirty="0"/>
              <a:t> et al, 2016)</a:t>
            </a:r>
          </a:p>
          <a:p>
            <a:pPr algn="just"/>
            <a:endParaRPr lang="en-GB" dirty="0"/>
          </a:p>
          <a:p>
            <a:pPr marL="357188" indent="-357188" algn="just"/>
            <a:r>
              <a:rPr lang="en-GB" i="1" dirty="0"/>
              <a:t>Prices compared against</a:t>
            </a:r>
          </a:p>
          <a:p>
            <a:pPr algn="just"/>
            <a:endParaRPr lang="en-GB" dirty="0"/>
          </a:p>
          <a:p>
            <a:pPr marL="342900" indent="-342900" algn="just"/>
            <a:r>
              <a:rPr lang="en-US" dirty="0"/>
              <a:t>The normal price of the cheapest option for each food bank food item (</a:t>
            </a:r>
            <a:r>
              <a:rPr lang="en-US" i="1" dirty="0"/>
              <a:t>mysupermarket.co.uk) </a:t>
            </a:r>
            <a:r>
              <a:rPr lang="en-US" dirty="0"/>
              <a:t>from four supermarkets (</a:t>
            </a:r>
            <a:r>
              <a:rPr lang="en-US" i="1" dirty="0" err="1"/>
              <a:t>Asda</a:t>
            </a:r>
            <a:r>
              <a:rPr lang="en-US" i="1" dirty="0"/>
              <a:t>, Lidl, Sainsbury’s </a:t>
            </a:r>
            <a:r>
              <a:rPr lang="en-US" dirty="0"/>
              <a:t>and</a:t>
            </a:r>
            <a:r>
              <a:rPr lang="en-US" i="1" dirty="0"/>
              <a:t> Tesco</a:t>
            </a:r>
            <a:r>
              <a:rPr lang="en-US" dirty="0"/>
              <a:t>)</a:t>
            </a:r>
            <a:endParaRPr lang="en-GB" dirty="0"/>
          </a:p>
        </p:txBody>
      </p:sp>
      <p:pic>
        <p:nvPicPr>
          <p:cNvPr id="5" name="Picture 4"/>
          <p:cNvPicPr>
            <a:picLocks noChangeAspect="1"/>
          </p:cNvPicPr>
          <p:nvPr/>
        </p:nvPicPr>
        <p:blipFill>
          <a:blip r:embed="rId3"/>
          <a:stretch>
            <a:fillRect/>
          </a:stretch>
        </p:blipFill>
        <p:spPr>
          <a:xfrm>
            <a:off x="679269" y="584258"/>
            <a:ext cx="1731414" cy="1024217"/>
          </a:xfrm>
          <a:prstGeom prst="rect">
            <a:avLst/>
          </a:prstGeom>
        </p:spPr>
      </p:pic>
      <p:pic>
        <p:nvPicPr>
          <p:cNvPr id="6" name="Picture 5" descr="Ulster University , Transparent Cartoo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7434" y="186308"/>
            <a:ext cx="2298319" cy="1422167"/>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descr="2015 The Cost of a Minimum Essential Food Basket in Northern Ireland FINAL.pdf"/>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865707" y="1772199"/>
            <a:ext cx="3495981" cy="4351338"/>
          </a:xfrm>
          <a:prstGeom prst="rect">
            <a:avLst/>
          </a:prstGeom>
        </p:spPr>
      </p:pic>
    </p:spTree>
    <p:extLst>
      <p:ext uri="{BB962C8B-B14F-4D97-AF65-F5344CB8AC3E}">
        <p14:creationId xmlns:p14="http://schemas.microsoft.com/office/powerpoint/2010/main" val="657892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737" y="85201"/>
            <a:ext cx="3187338" cy="1325563"/>
          </a:xfrm>
        </p:spPr>
        <p:txBody>
          <a:bodyPr/>
          <a:lstStyle/>
          <a:p>
            <a:r>
              <a:rPr lang="en-US" b="1" dirty="0">
                <a:latin typeface="+mn-lt"/>
              </a:rPr>
              <a:t>FINDINGS</a:t>
            </a:r>
            <a:endParaRPr lang="en-GB" b="1" dirty="0">
              <a:latin typeface="+mn-lt"/>
            </a:endParaRPr>
          </a:p>
        </p:txBody>
      </p:sp>
      <p:pic>
        <p:nvPicPr>
          <p:cNvPr id="7" name="Content Placeholder 6"/>
          <p:cNvPicPr>
            <a:picLocks noGrp="1" noChangeAspect="1"/>
          </p:cNvPicPr>
          <p:nvPr>
            <p:ph sz="half" idx="1"/>
          </p:nvPr>
        </p:nvPicPr>
        <p:blipFill>
          <a:blip r:embed="rId3"/>
          <a:stretch>
            <a:fillRect/>
          </a:stretch>
        </p:blipFill>
        <p:spPr>
          <a:xfrm>
            <a:off x="172794" y="1340993"/>
            <a:ext cx="4728389" cy="5539284"/>
          </a:xfrm>
          <a:prstGeom prst="rect">
            <a:avLst/>
          </a:prstGeom>
        </p:spPr>
      </p:pic>
      <p:sp>
        <p:nvSpPr>
          <p:cNvPr id="4" name="Content Placeholder 3"/>
          <p:cNvSpPr>
            <a:spLocks noGrp="1"/>
          </p:cNvSpPr>
          <p:nvPr>
            <p:ph sz="half" idx="2"/>
          </p:nvPr>
        </p:nvSpPr>
        <p:spPr>
          <a:xfrm>
            <a:off x="5312664" y="1825625"/>
            <a:ext cx="6041136" cy="4351338"/>
          </a:xfrm>
        </p:spPr>
        <p:txBody>
          <a:bodyPr>
            <a:normAutofit lnSpcReduction="10000"/>
          </a:bodyPr>
          <a:lstStyle/>
          <a:p>
            <a:pPr marL="342900" indent="-342900" algn="just"/>
            <a:r>
              <a:rPr lang="en-US" dirty="0"/>
              <a:t>The lowest-priced, one-week food list = </a:t>
            </a:r>
            <a:r>
              <a:rPr lang="en-US" b="1" dirty="0"/>
              <a:t>£17.66</a:t>
            </a:r>
            <a:r>
              <a:rPr lang="en-US" sz="2000" b="1" dirty="0"/>
              <a:t> </a:t>
            </a:r>
            <a:r>
              <a:rPr lang="en-US" sz="2000" dirty="0"/>
              <a:t>(Caraher &amp; Furey, 2018)                    </a:t>
            </a:r>
          </a:p>
          <a:p>
            <a:pPr marL="342900" indent="-342900" algn="just"/>
            <a:r>
              <a:rPr lang="en-US" dirty="0"/>
              <a:t>Consensual budget standard for a lone pensioner’s food basket = </a:t>
            </a:r>
            <a:r>
              <a:rPr lang="en-US" b="1" dirty="0"/>
              <a:t>£57.05 </a:t>
            </a:r>
            <a:r>
              <a:rPr lang="en-US" sz="2000" dirty="0"/>
              <a:t>(</a:t>
            </a:r>
            <a:r>
              <a:rPr lang="en-US" sz="2000" dirty="0" err="1"/>
              <a:t>safefood</a:t>
            </a:r>
            <a:r>
              <a:rPr lang="en-US" sz="2000" dirty="0"/>
              <a:t> et al, 2016)</a:t>
            </a:r>
          </a:p>
          <a:p>
            <a:pPr marL="342900" indent="-342900" algn="just"/>
            <a:r>
              <a:rPr lang="en-US" dirty="0"/>
              <a:t>Average UK household food expenditure = </a:t>
            </a:r>
            <a:r>
              <a:rPr lang="en-US" b="1" dirty="0"/>
              <a:t>£56.80</a:t>
            </a:r>
            <a:r>
              <a:rPr lang="en-US" sz="2000" b="1" dirty="0"/>
              <a:t> </a:t>
            </a:r>
            <a:r>
              <a:rPr lang="en-US" sz="2000" dirty="0"/>
              <a:t>(Office for National Statistics, 2017)</a:t>
            </a:r>
          </a:p>
          <a:p>
            <a:pPr algn="just"/>
            <a:r>
              <a:rPr lang="en-US" dirty="0"/>
              <a:t>		</a:t>
            </a:r>
            <a:r>
              <a:rPr lang="en-US" b="1" dirty="0"/>
              <a:t>X 3.2 cost differential</a:t>
            </a:r>
          </a:p>
          <a:p>
            <a:pPr algn="just"/>
            <a:endParaRPr lang="en-US" dirty="0"/>
          </a:p>
          <a:p>
            <a:pPr algn="just"/>
            <a:r>
              <a:rPr lang="en-US" i="1" dirty="0"/>
              <a:t>Two very different dietary experiences. </a:t>
            </a:r>
            <a:endParaRPr lang="en-GB" i="1" dirty="0"/>
          </a:p>
        </p:txBody>
      </p:sp>
      <p:sp>
        <p:nvSpPr>
          <p:cNvPr id="5" name="Right Arrow 4"/>
          <p:cNvSpPr/>
          <p:nvPr/>
        </p:nvSpPr>
        <p:spPr>
          <a:xfrm>
            <a:off x="2423592" y="4077072"/>
            <a:ext cx="129614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stretch>
            <a:fillRect/>
          </a:stretch>
        </p:blipFill>
        <p:spPr>
          <a:xfrm>
            <a:off x="395694" y="200989"/>
            <a:ext cx="1731414" cy="1024217"/>
          </a:xfrm>
          <a:prstGeom prst="rect">
            <a:avLst/>
          </a:prstGeom>
        </p:spPr>
      </p:pic>
      <p:pic>
        <p:nvPicPr>
          <p:cNvPr id="8" name="Picture 7"/>
          <p:cNvPicPr>
            <a:picLocks noChangeAspect="1"/>
          </p:cNvPicPr>
          <p:nvPr/>
        </p:nvPicPr>
        <p:blipFill>
          <a:blip r:embed="rId5"/>
          <a:stretch>
            <a:fillRect/>
          </a:stretch>
        </p:blipFill>
        <p:spPr>
          <a:xfrm>
            <a:off x="9055409" y="218903"/>
            <a:ext cx="2298391" cy="1420491"/>
          </a:xfrm>
          <a:prstGeom prst="rect">
            <a:avLst/>
          </a:prstGeom>
        </p:spPr>
      </p:pic>
    </p:spTree>
    <p:extLst>
      <p:ext uri="{BB962C8B-B14F-4D97-AF65-F5344CB8AC3E}">
        <p14:creationId xmlns:p14="http://schemas.microsoft.com/office/powerpoint/2010/main" val="2860491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053903" y="629663"/>
            <a:ext cx="1977802" cy="1222355"/>
          </a:xfrm>
          <a:prstGeom prst="rect">
            <a:avLst/>
          </a:prstGeom>
        </p:spPr>
      </p:pic>
      <p:pic>
        <p:nvPicPr>
          <p:cNvPr id="5" name="Picture 4" descr="C:\Users\e10090876\AppData\Local\Microsoft\Windows\Temporary Internet Files\Content.MSO\A2667378.tmp"/>
          <p:cNvPicPr/>
          <p:nvPr/>
        </p:nvPicPr>
        <p:blipFill>
          <a:blip r:embed="rId4">
            <a:extLst>
              <a:ext uri="{28A0092B-C50C-407E-A947-70E740481C1C}">
                <a14:useLocalDpi xmlns:a14="http://schemas.microsoft.com/office/drawing/2010/main" val="0"/>
              </a:ext>
            </a:extLst>
          </a:blip>
          <a:srcRect/>
          <a:stretch>
            <a:fillRect/>
          </a:stretch>
        </p:blipFill>
        <p:spPr bwMode="auto">
          <a:xfrm>
            <a:off x="7367641" y="2257557"/>
            <a:ext cx="2405256" cy="1520592"/>
          </a:xfrm>
          <a:prstGeom prst="rect">
            <a:avLst/>
          </a:prstGeom>
          <a:noFill/>
          <a:ln>
            <a:noFill/>
          </a:ln>
        </p:spPr>
      </p:pic>
      <p:pic>
        <p:nvPicPr>
          <p:cNvPr id="6" name="Picture 5" descr="C:\Users\e10090876\AppData\Local\Microsoft\Windows\Temporary Internet Files\Content.MSO\92ADA78F.tmp"/>
          <p:cNvPicPr/>
          <p:nvPr/>
        </p:nvPicPr>
        <p:blipFill>
          <a:blip r:embed="rId5">
            <a:extLst>
              <a:ext uri="{28A0092B-C50C-407E-A947-70E740481C1C}">
                <a14:useLocalDpi xmlns:a14="http://schemas.microsoft.com/office/drawing/2010/main" val="0"/>
              </a:ext>
            </a:extLst>
          </a:blip>
          <a:srcRect/>
          <a:stretch>
            <a:fillRect/>
          </a:stretch>
        </p:blipFill>
        <p:spPr bwMode="auto">
          <a:xfrm>
            <a:off x="7297729" y="3906074"/>
            <a:ext cx="2545080" cy="1798320"/>
          </a:xfrm>
          <a:prstGeom prst="rect">
            <a:avLst/>
          </a:prstGeom>
          <a:noFill/>
          <a:ln>
            <a:noFill/>
          </a:ln>
        </p:spPr>
      </p:pic>
      <p:sp>
        <p:nvSpPr>
          <p:cNvPr id="2" name="Title 1"/>
          <p:cNvSpPr>
            <a:spLocks noGrp="1"/>
          </p:cNvSpPr>
          <p:nvPr>
            <p:ph type="title"/>
          </p:nvPr>
        </p:nvSpPr>
        <p:spPr>
          <a:xfrm>
            <a:off x="1680548" y="224125"/>
            <a:ext cx="9362256" cy="2033432"/>
          </a:xfrm>
        </p:spPr>
        <p:txBody>
          <a:bodyPr>
            <a:normAutofit/>
          </a:bodyPr>
          <a:lstStyle/>
          <a:p>
            <a:r>
              <a:rPr lang="en-GB" sz="4000" b="1" dirty="0">
                <a:latin typeface="+mn-lt"/>
              </a:rPr>
              <a:t>FOOD BANKS &amp; THEIR CONTRIBUTION/ DETRACTION FROM WELFARE BUDGETS</a:t>
            </a:r>
          </a:p>
        </p:txBody>
      </p:sp>
      <p:sp>
        <p:nvSpPr>
          <p:cNvPr id="4" name="Content Placeholder 3"/>
          <p:cNvSpPr>
            <a:spLocks noGrp="1"/>
          </p:cNvSpPr>
          <p:nvPr>
            <p:ph sz="half" idx="2"/>
          </p:nvPr>
        </p:nvSpPr>
        <p:spPr>
          <a:xfrm>
            <a:off x="1754048" y="2257557"/>
            <a:ext cx="8280920" cy="4133055"/>
          </a:xfrm>
        </p:spPr>
        <p:txBody>
          <a:bodyPr>
            <a:normAutofit fontScale="77500" lnSpcReduction="20000"/>
          </a:bodyPr>
          <a:lstStyle/>
          <a:p>
            <a:pPr algn="just"/>
            <a:r>
              <a:rPr lang="en-GB" dirty="0"/>
              <a:t>The charitable sector is currently </a:t>
            </a:r>
          </a:p>
          <a:p>
            <a:pPr marL="0" indent="265113" algn="just">
              <a:buNone/>
            </a:pPr>
            <a:r>
              <a:rPr lang="en-GB" dirty="0"/>
              <a:t>contributing </a:t>
            </a:r>
            <a:r>
              <a:rPr lang="en-GB" b="1" dirty="0"/>
              <a:t>£60 - £75 million</a:t>
            </a:r>
            <a:r>
              <a:rPr lang="en-GB" dirty="0"/>
              <a:t> as food aid.</a:t>
            </a:r>
          </a:p>
          <a:p>
            <a:pPr algn="just"/>
            <a:endParaRPr lang="en-GB" dirty="0"/>
          </a:p>
          <a:p>
            <a:pPr algn="just"/>
            <a:r>
              <a:rPr lang="en-GB" dirty="0"/>
              <a:t>Equivalent to </a:t>
            </a:r>
            <a:r>
              <a:rPr lang="en-US" b="1" dirty="0"/>
              <a:t>0.02/0.03% </a:t>
            </a:r>
            <a:r>
              <a:rPr lang="en-US" dirty="0"/>
              <a:t>of the total </a:t>
            </a:r>
          </a:p>
          <a:p>
            <a:pPr marL="176213" indent="88900" algn="just">
              <a:buNone/>
            </a:pPr>
            <a:r>
              <a:rPr lang="en-GB" dirty="0"/>
              <a:t>UK Government's </a:t>
            </a:r>
            <a:r>
              <a:rPr lang="en-US" dirty="0"/>
              <a:t>welfare budget or </a:t>
            </a:r>
          </a:p>
          <a:p>
            <a:pPr marL="176213" indent="88900" algn="just">
              <a:buNone/>
            </a:pPr>
            <a:r>
              <a:rPr lang="en-US" b="1" dirty="0"/>
              <a:t>0.4% </a:t>
            </a:r>
            <a:r>
              <a:rPr lang="en-US" dirty="0"/>
              <a:t>of the allocation </a:t>
            </a:r>
            <a:r>
              <a:rPr lang="en-GB" dirty="0"/>
              <a:t>to social welfare.</a:t>
            </a:r>
          </a:p>
          <a:p>
            <a:pPr algn="just"/>
            <a:endParaRPr lang="en-GB" dirty="0"/>
          </a:p>
          <a:p>
            <a:pPr algn="just"/>
            <a:r>
              <a:rPr lang="en-GB" dirty="0"/>
              <a:t>The hidden </a:t>
            </a:r>
            <a:r>
              <a:rPr lang="en-US" dirty="0"/>
              <a:t>costs of not doing this will be </a:t>
            </a:r>
          </a:p>
          <a:p>
            <a:pPr marL="0" indent="265113" algn="just">
              <a:buNone/>
            </a:pPr>
            <a:r>
              <a:rPr lang="en-US" dirty="0"/>
              <a:t>found in increasing chronic disease and </a:t>
            </a:r>
          </a:p>
          <a:p>
            <a:pPr marL="0" indent="265113" algn="just">
              <a:buNone/>
            </a:pPr>
            <a:r>
              <a:rPr lang="en-US" dirty="0"/>
              <a:t>mental health costs, we ask the question </a:t>
            </a:r>
          </a:p>
          <a:p>
            <a:pPr marL="0" indent="265113" algn="just">
              <a:buNone/>
            </a:pPr>
            <a:r>
              <a:rPr lang="en-US" dirty="0"/>
              <a:t>— </a:t>
            </a:r>
            <a:r>
              <a:rPr lang="en-US" b="1" i="1" dirty="0"/>
              <a:t>can we afford </a:t>
            </a:r>
            <a:r>
              <a:rPr lang="en-US" b="1" i="1" u="sng" dirty="0"/>
              <a:t>not</a:t>
            </a:r>
            <a:r>
              <a:rPr lang="en-US" b="1" i="1" dirty="0"/>
              <a:t> to do this</a:t>
            </a:r>
            <a:r>
              <a:rPr lang="en-US" b="1" dirty="0"/>
              <a:t>?</a:t>
            </a:r>
            <a:endParaRPr lang="en-GB" b="1" dirty="0"/>
          </a:p>
        </p:txBody>
      </p:sp>
      <p:pic>
        <p:nvPicPr>
          <p:cNvPr id="3" name="Picture 2"/>
          <p:cNvPicPr>
            <a:picLocks noChangeAspect="1"/>
          </p:cNvPicPr>
          <p:nvPr/>
        </p:nvPicPr>
        <p:blipFill>
          <a:blip r:embed="rId6"/>
          <a:stretch>
            <a:fillRect/>
          </a:stretch>
        </p:blipFill>
        <p:spPr>
          <a:xfrm>
            <a:off x="22634" y="728733"/>
            <a:ext cx="1731414" cy="1024217"/>
          </a:xfrm>
          <a:prstGeom prst="rect">
            <a:avLst/>
          </a:prstGeom>
        </p:spPr>
      </p:pic>
    </p:spTree>
    <p:extLst>
      <p:ext uri="{BB962C8B-B14F-4D97-AF65-F5344CB8AC3E}">
        <p14:creationId xmlns:p14="http://schemas.microsoft.com/office/powerpoint/2010/main" val="3681748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0045" y="2522279"/>
            <a:ext cx="4749023" cy="1325563"/>
          </a:xfrm>
        </p:spPr>
        <p:txBody>
          <a:bodyPr>
            <a:normAutofit fontScale="90000"/>
          </a:bodyPr>
          <a:lstStyle/>
          <a:p>
            <a:br>
              <a:rPr lang="en-US" b="1" dirty="0">
                <a:latin typeface="+mn-lt"/>
              </a:rPr>
            </a:br>
            <a:r>
              <a:rPr lang="en-US" b="1" dirty="0">
                <a:latin typeface="+mn-lt"/>
              </a:rPr>
              <a:t>People go hungry and are overweight - </a:t>
            </a:r>
            <a:r>
              <a:rPr lang="en-US" b="1" i="1" dirty="0">
                <a:latin typeface="+mn-lt"/>
              </a:rPr>
              <a:t>the same groups</a:t>
            </a:r>
            <a:br>
              <a:rPr lang="en-US" b="1" i="1" dirty="0">
                <a:latin typeface="+mn-lt"/>
              </a:rPr>
            </a:br>
            <a:br>
              <a:rPr lang="en-US" b="1" i="1" dirty="0">
                <a:latin typeface="+mn-lt"/>
              </a:rPr>
            </a:br>
            <a:r>
              <a:rPr lang="en-US" b="1" i="1" dirty="0">
                <a:latin typeface="+mn-lt"/>
              </a:rPr>
              <a:t>The Nutrition Paradox / The Dual Burden</a:t>
            </a:r>
            <a:endParaRPr lang="en-GB" b="1" dirty="0">
              <a:latin typeface="+mn-lt"/>
            </a:endParaRPr>
          </a:p>
        </p:txBody>
      </p:sp>
      <p:pic>
        <p:nvPicPr>
          <p:cNvPr id="6" name="Picture 5"/>
          <p:cNvPicPr>
            <a:picLocks noChangeAspect="1"/>
          </p:cNvPicPr>
          <p:nvPr/>
        </p:nvPicPr>
        <p:blipFill>
          <a:blip r:embed="rId2"/>
          <a:stretch>
            <a:fillRect/>
          </a:stretch>
        </p:blipFill>
        <p:spPr>
          <a:xfrm>
            <a:off x="573291" y="391376"/>
            <a:ext cx="1731414" cy="1024217"/>
          </a:xfrm>
          <a:prstGeom prst="rect">
            <a:avLst/>
          </a:prstGeom>
        </p:spPr>
      </p:pic>
      <p:pic>
        <p:nvPicPr>
          <p:cNvPr id="7" name="Picture 6" descr="Ulster University , Transparent Cartoo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3601" y="192402"/>
            <a:ext cx="2298319" cy="14221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ot potat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228" y="1109417"/>
            <a:ext cx="3688797" cy="5497030"/>
          </a:xfrm>
          <a:prstGeom prst="rect">
            <a:avLst/>
          </a:prstGeom>
        </p:spPr>
      </p:pic>
    </p:spTree>
    <p:extLst>
      <p:ext uri="{BB962C8B-B14F-4D97-AF65-F5344CB8AC3E}">
        <p14:creationId xmlns:p14="http://schemas.microsoft.com/office/powerpoint/2010/main" val="2210538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81970"/>
            <a:ext cx="10515600" cy="1325563"/>
          </a:xfrm>
        </p:spPr>
        <p:txBody>
          <a:bodyPr/>
          <a:lstStyle/>
          <a:p>
            <a:pPr algn="ctr"/>
            <a:r>
              <a:rPr lang="en-GB" b="1" dirty="0">
                <a:latin typeface="+mn-lt"/>
              </a:rPr>
              <a:t>BACK TO THE BEGINNING…</a:t>
            </a:r>
          </a:p>
        </p:txBody>
      </p:sp>
      <p:sp>
        <p:nvSpPr>
          <p:cNvPr id="5" name="Content Placeholder 4"/>
          <p:cNvSpPr>
            <a:spLocks noGrp="1"/>
          </p:cNvSpPr>
          <p:nvPr>
            <p:ph idx="1"/>
          </p:nvPr>
        </p:nvSpPr>
        <p:spPr>
          <a:xfrm>
            <a:off x="838200" y="2376232"/>
            <a:ext cx="10515600" cy="3457640"/>
          </a:xfrm>
        </p:spPr>
        <p:txBody>
          <a:bodyPr/>
          <a:lstStyle/>
          <a:p>
            <a:r>
              <a:rPr lang="en-GB" dirty="0">
                <a:latin typeface="Calibri" panose="020F0502020204030204" pitchFamily="34" charset="0"/>
              </a:rPr>
              <a:t>Everyone has the </a:t>
            </a:r>
            <a:r>
              <a:rPr lang="en-GB" b="1" dirty="0">
                <a:latin typeface="Calibri" panose="020F0502020204030204" pitchFamily="34" charset="0"/>
              </a:rPr>
              <a:t>right</a:t>
            </a:r>
            <a:r>
              <a:rPr lang="en-GB" dirty="0">
                <a:latin typeface="Calibri" panose="020F0502020204030204" pitchFamily="34" charset="0"/>
              </a:rPr>
              <a:t> to a standard of living adequate for the health and well-being of himself and his family, </a:t>
            </a:r>
            <a:r>
              <a:rPr lang="en-GB" b="1" dirty="0">
                <a:latin typeface="Calibri" panose="020F0502020204030204" pitchFamily="34" charset="0"/>
              </a:rPr>
              <a:t>including food</a:t>
            </a:r>
            <a:r>
              <a:rPr lang="en-GB" dirty="0">
                <a:latin typeface="Calibri" panose="020F0502020204030204" pitchFamily="34" charset="0"/>
              </a:rPr>
              <a:t>.”</a:t>
            </a:r>
          </a:p>
          <a:p>
            <a:pPr marL="0" indent="0">
              <a:buNone/>
            </a:pPr>
            <a:endParaRPr lang="en-GB" dirty="0">
              <a:solidFill>
                <a:srgbClr val="000000"/>
              </a:solidFill>
              <a:ea typeface="ＭＳ Ｐゴシック" pitchFamily="-107" charset="-128"/>
            </a:endParaRPr>
          </a:p>
          <a:p>
            <a:r>
              <a:rPr lang="en-GB" dirty="0">
                <a:solidFill>
                  <a:srgbClr val="000000"/>
                </a:solidFill>
                <a:ea typeface="ＭＳ Ｐゴシック" pitchFamily="-107" charset="-128"/>
              </a:rPr>
              <a:t>Food poverty is the inability to consume an adequate quality and quantity of food in </a:t>
            </a:r>
            <a:r>
              <a:rPr lang="en-GB" b="1" dirty="0">
                <a:solidFill>
                  <a:srgbClr val="000000"/>
                </a:solidFill>
                <a:ea typeface="ＭＳ Ｐゴシック" pitchFamily="-107" charset="-128"/>
              </a:rPr>
              <a:t>socially acceptable ways </a:t>
            </a:r>
            <a:r>
              <a:rPr lang="en-GB" dirty="0">
                <a:solidFill>
                  <a:srgbClr val="000000"/>
                </a:solidFill>
                <a:ea typeface="ＭＳ Ｐゴシック" pitchFamily="-107" charset="-128"/>
              </a:rPr>
              <a:t>or the uncertainty that one will be able to do so (</a:t>
            </a:r>
            <a:r>
              <a:rPr lang="en-GB" dirty="0" err="1">
                <a:solidFill>
                  <a:srgbClr val="000000"/>
                </a:solidFill>
                <a:ea typeface="ＭＳ Ｐゴシック" pitchFamily="-107" charset="-128"/>
              </a:rPr>
              <a:t>Dowler</a:t>
            </a:r>
            <a:r>
              <a:rPr lang="en-GB" dirty="0">
                <a:solidFill>
                  <a:srgbClr val="000000"/>
                </a:solidFill>
                <a:ea typeface="ＭＳ Ｐゴシック" pitchFamily="-107" charset="-128"/>
              </a:rPr>
              <a:t>, 2003)</a:t>
            </a:r>
          </a:p>
          <a:p>
            <a:endParaRPr lang="en-GB" dirty="0"/>
          </a:p>
        </p:txBody>
      </p:sp>
      <p:pic>
        <p:nvPicPr>
          <p:cNvPr id="6" name="Picture 5"/>
          <p:cNvPicPr>
            <a:picLocks noChangeAspect="1"/>
          </p:cNvPicPr>
          <p:nvPr/>
        </p:nvPicPr>
        <p:blipFill>
          <a:blip r:embed="rId2"/>
          <a:stretch>
            <a:fillRect/>
          </a:stretch>
        </p:blipFill>
        <p:spPr>
          <a:xfrm>
            <a:off x="744582" y="513271"/>
            <a:ext cx="1731414" cy="1024217"/>
          </a:xfrm>
          <a:prstGeom prst="rect">
            <a:avLst/>
          </a:prstGeom>
        </p:spPr>
      </p:pic>
      <p:pic>
        <p:nvPicPr>
          <p:cNvPr id="7" name="Picture 6" descr="Ulster University , Transparent Cartoo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4858" y="314295"/>
            <a:ext cx="2298319" cy="142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270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81970"/>
            <a:ext cx="10515600" cy="1325563"/>
          </a:xfrm>
        </p:spPr>
        <p:txBody>
          <a:bodyPr>
            <a:normAutofit/>
          </a:bodyPr>
          <a:lstStyle/>
          <a:p>
            <a:pPr algn="ctr"/>
            <a:r>
              <a:rPr lang="en-GB" sz="4000" b="1" dirty="0">
                <a:latin typeface="+mn-lt"/>
              </a:rPr>
              <a:t>CONCLUSION</a:t>
            </a:r>
          </a:p>
        </p:txBody>
      </p:sp>
      <p:sp>
        <p:nvSpPr>
          <p:cNvPr id="5" name="Content Placeholder 4"/>
          <p:cNvSpPr>
            <a:spLocks noGrp="1"/>
          </p:cNvSpPr>
          <p:nvPr>
            <p:ph idx="1"/>
          </p:nvPr>
        </p:nvSpPr>
        <p:spPr>
          <a:xfrm>
            <a:off x="838200" y="1868803"/>
            <a:ext cx="10515600" cy="4351338"/>
          </a:xfrm>
        </p:spPr>
        <p:txBody>
          <a:bodyPr>
            <a:normAutofit fontScale="92500" lnSpcReduction="10000"/>
          </a:bodyPr>
          <a:lstStyle/>
          <a:p>
            <a:pPr marL="457200" indent="-457200" algn="just">
              <a:spcBef>
                <a:spcPts val="0"/>
              </a:spcBef>
            </a:pPr>
            <a:r>
              <a:rPr lang="en-GB" dirty="0"/>
              <a:t>Food poverty requires a long-term, sustainable solution.</a:t>
            </a:r>
          </a:p>
          <a:p>
            <a:pPr marL="171450" indent="-171450" algn="just">
              <a:spcBef>
                <a:spcPts val="0"/>
              </a:spcBef>
            </a:pPr>
            <a:endParaRPr lang="en-GB" sz="1200" dirty="0"/>
          </a:p>
          <a:p>
            <a:pPr marL="457200" indent="-457200" algn="just">
              <a:spcBef>
                <a:spcPts val="0"/>
              </a:spcBef>
            </a:pPr>
            <a:r>
              <a:rPr lang="en-GB" dirty="0"/>
              <a:t>We need to address the policy issues under focus: </a:t>
            </a:r>
          </a:p>
          <a:p>
            <a:pPr marL="457200" indent="355600" algn="just">
              <a:spcBef>
                <a:spcPts val="0"/>
              </a:spcBef>
              <a:buFont typeface="Wingdings" panose="05000000000000000000" pitchFamily="2" charset="2"/>
              <a:buChar char="ü"/>
            </a:pPr>
            <a:r>
              <a:rPr lang="en-GB" dirty="0"/>
              <a:t>low income; under/unemployment; </a:t>
            </a:r>
          </a:p>
          <a:p>
            <a:pPr marL="457200" indent="355600" algn="just">
              <a:spcBef>
                <a:spcPts val="0"/>
              </a:spcBef>
              <a:buFont typeface="Wingdings" panose="05000000000000000000" pitchFamily="2" charset="2"/>
              <a:buChar char="ü"/>
            </a:pPr>
            <a:r>
              <a:rPr lang="en-GB" dirty="0"/>
              <a:t>rising food prices; and Welfare Reform </a:t>
            </a:r>
          </a:p>
          <a:p>
            <a:pPr algn="just">
              <a:spcBef>
                <a:spcPts val="0"/>
              </a:spcBef>
            </a:pPr>
            <a:endParaRPr lang="en-GB" sz="1200" dirty="0"/>
          </a:p>
          <a:p>
            <a:pPr marL="457200" indent="-457200" algn="just">
              <a:spcBef>
                <a:spcPts val="0"/>
              </a:spcBef>
            </a:pPr>
            <a:r>
              <a:rPr lang="en-GB" dirty="0"/>
              <a:t>Parallel action needs to be taken to ensure that </a:t>
            </a:r>
            <a:r>
              <a:rPr lang="en-GB" b="1" u="sng" dirty="0"/>
              <a:t>all</a:t>
            </a:r>
            <a:r>
              <a:rPr lang="en-GB" dirty="0"/>
              <a:t> households can access, afford and avail of quality, healthy food that meets their right to food in socially acceptable and inclusive ways. </a:t>
            </a:r>
            <a:endParaRPr lang="en-GB" i="1" dirty="0"/>
          </a:p>
          <a:p>
            <a:pPr marL="0" indent="0">
              <a:buNone/>
            </a:pPr>
            <a:endParaRPr lang="en-GB" dirty="0"/>
          </a:p>
          <a:p>
            <a:pPr marL="0" indent="0" algn="ctr">
              <a:buNone/>
            </a:pPr>
            <a:r>
              <a:rPr lang="en-GB" i="1" dirty="0"/>
              <a:t>“Tackling food poverty needs to be  re-conceptualised not as a cost but as an investment in the future health of vulnerable groups in our society.”</a:t>
            </a:r>
          </a:p>
          <a:p>
            <a:pPr marL="0" indent="0" algn="ctr">
              <a:buNone/>
            </a:pPr>
            <a:r>
              <a:rPr lang="en-GB" i="1" dirty="0"/>
              <a:t>Martin </a:t>
            </a:r>
            <a:r>
              <a:rPr lang="en-GB" i="1" dirty="0" err="1"/>
              <a:t>Caraher</a:t>
            </a:r>
            <a:r>
              <a:rPr lang="en-GB" i="1" dirty="0"/>
              <a:t> - Food Poverty Fact or Fiction?</a:t>
            </a:r>
          </a:p>
          <a:p>
            <a:pPr marL="0" indent="0">
              <a:buNone/>
            </a:pPr>
            <a:endParaRPr lang="en-GB" dirty="0"/>
          </a:p>
        </p:txBody>
      </p:sp>
      <p:pic>
        <p:nvPicPr>
          <p:cNvPr id="6" name="Picture 5"/>
          <p:cNvPicPr>
            <a:picLocks noChangeAspect="1"/>
          </p:cNvPicPr>
          <p:nvPr/>
        </p:nvPicPr>
        <p:blipFill>
          <a:blip r:embed="rId2"/>
          <a:stretch>
            <a:fillRect/>
          </a:stretch>
        </p:blipFill>
        <p:spPr>
          <a:xfrm>
            <a:off x="731519" y="575350"/>
            <a:ext cx="1881051" cy="1112735"/>
          </a:xfrm>
          <a:prstGeom prst="rect">
            <a:avLst/>
          </a:prstGeom>
        </p:spPr>
      </p:pic>
      <p:pic>
        <p:nvPicPr>
          <p:cNvPr id="7" name="Picture 6" descr="Ulster University , Transparent Cartoo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6068" y="771884"/>
            <a:ext cx="1896291" cy="1173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8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95387" y="2604832"/>
            <a:ext cx="4527913" cy="4725034"/>
          </a:xfrm>
        </p:spPr>
        <p:txBody>
          <a:bodyPr/>
          <a:lstStyle/>
          <a:p>
            <a:r>
              <a:rPr lang="en-GB" dirty="0"/>
              <a:t>Belfast Food Network</a:t>
            </a:r>
          </a:p>
          <a:p>
            <a:r>
              <a:rPr lang="en-GB" dirty="0"/>
              <a:t>The right to food</a:t>
            </a:r>
          </a:p>
          <a:p>
            <a:r>
              <a:rPr lang="en-GB" dirty="0"/>
              <a:t>What is food poverty?</a:t>
            </a:r>
          </a:p>
          <a:p>
            <a:r>
              <a:rPr lang="en-GB" dirty="0"/>
              <a:t>Causes of food poverty</a:t>
            </a:r>
          </a:p>
          <a:p>
            <a:r>
              <a:rPr lang="en-GB" dirty="0"/>
              <a:t>Food poverty research</a:t>
            </a:r>
          </a:p>
          <a:p>
            <a:r>
              <a:rPr lang="en-GB" dirty="0"/>
              <a:t>Health inequalities</a:t>
            </a:r>
          </a:p>
          <a:p>
            <a:pPr marL="0" indent="0">
              <a:buNone/>
            </a:pPr>
            <a:endParaRPr lang="en-GB" dirty="0"/>
          </a:p>
          <a:p>
            <a:endParaRPr lang="en-GB" dirty="0"/>
          </a:p>
        </p:txBody>
      </p:sp>
      <p:pic>
        <p:nvPicPr>
          <p:cNvPr id="6" name="Picture 5"/>
          <p:cNvPicPr>
            <a:picLocks noChangeAspect="1"/>
          </p:cNvPicPr>
          <p:nvPr/>
        </p:nvPicPr>
        <p:blipFill>
          <a:blip r:embed="rId2"/>
          <a:stretch>
            <a:fillRect/>
          </a:stretch>
        </p:blipFill>
        <p:spPr>
          <a:xfrm>
            <a:off x="1031965" y="721081"/>
            <a:ext cx="2364377" cy="1398646"/>
          </a:xfrm>
          <a:prstGeom prst="rect">
            <a:avLst/>
          </a:prstGeom>
        </p:spPr>
      </p:pic>
      <p:pic>
        <p:nvPicPr>
          <p:cNvPr id="7" name="Picture 6" descr="Ulster University , Transparent Cartoo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3258" y="828564"/>
            <a:ext cx="2298319" cy="14221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1252142" y="2604832"/>
            <a:ext cx="4723864" cy="3196481"/>
          </a:xfrm>
          <a:prstGeom prst="rect">
            <a:avLst/>
          </a:prstGeom>
        </p:spPr>
      </p:pic>
    </p:spTree>
    <p:extLst>
      <p:ext uri="{BB962C8B-B14F-4D97-AF65-F5344CB8AC3E}">
        <p14:creationId xmlns:p14="http://schemas.microsoft.com/office/powerpoint/2010/main" val="1543544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2376232"/>
            <a:ext cx="10515600" cy="3841688"/>
          </a:xfrm>
        </p:spPr>
        <p:txBody>
          <a:bodyPr>
            <a:normAutofit/>
          </a:bodyPr>
          <a:lstStyle/>
          <a:p>
            <a:pPr marL="0" indent="0">
              <a:buNone/>
            </a:pPr>
            <a:endParaRPr lang="en-GB" b="1" dirty="0"/>
          </a:p>
          <a:p>
            <a:pPr marL="0" indent="0">
              <a:buNone/>
            </a:pPr>
            <a:endParaRPr lang="en-GB" b="1" dirty="0"/>
          </a:p>
          <a:p>
            <a:pPr marL="0" indent="0" algn="ctr">
              <a:buNone/>
            </a:pPr>
            <a:r>
              <a:rPr lang="en-GB" b="1" dirty="0"/>
              <a:t>ANY QUESTIONS?</a:t>
            </a:r>
          </a:p>
          <a:p>
            <a:pPr marL="0" indent="0" algn="ctr">
              <a:buNone/>
            </a:pPr>
            <a:r>
              <a:rPr lang="en-GB" b="1" dirty="0">
                <a:hlinkClick r:id="rId2"/>
              </a:rPr>
              <a:t>ms.furey@ulster.ac.uk</a:t>
            </a:r>
            <a:endParaRPr lang="en-GB" b="1" dirty="0"/>
          </a:p>
          <a:p>
            <a:pPr marL="0" indent="0" algn="ctr">
              <a:buNone/>
            </a:pPr>
            <a:endParaRPr lang="en-GB" b="1" dirty="0"/>
          </a:p>
          <a:p>
            <a:pPr marL="0" indent="0" algn="ctr">
              <a:buNone/>
            </a:pPr>
            <a:r>
              <a:rPr lang="en-GB" b="1" dirty="0"/>
              <a:t>If you’d like to get involved in Sustainable Food Cities </a:t>
            </a:r>
          </a:p>
          <a:p>
            <a:pPr marL="0" indent="0" algn="ctr">
              <a:buNone/>
            </a:pPr>
            <a:r>
              <a:rPr lang="en-GB" b="1" dirty="0"/>
              <a:t>Contact </a:t>
            </a:r>
            <a:r>
              <a:rPr lang="en-GB" b="1" dirty="0" err="1"/>
              <a:t>Kerry@belfastfoodnetwork</a:t>
            </a:r>
            <a:endParaRPr lang="en-GB" b="1" dirty="0"/>
          </a:p>
        </p:txBody>
      </p:sp>
      <p:pic>
        <p:nvPicPr>
          <p:cNvPr id="6" name="Picture 5"/>
          <p:cNvPicPr>
            <a:picLocks noChangeAspect="1"/>
          </p:cNvPicPr>
          <p:nvPr/>
        </p:nvPicPr>
        <p:blipFill>
          <a:blip r:embed="rId3"/>
          <a:stretch>
            <a:fillRect/>
          </a:stretch>
        </p:blipFill>
        <p:spPr>
          <a:xfrm>
            <a:off x="479023" y="269203"/>
            <a:ext cx="1731414" cy="1024217"/>
          </a:xfrm>
          <a:prstGeom prst="rect">
            <a:avLst/>
          </a:prstGeom>
        </p:spPr>
      </p:pic>
      <p:pic>
        <p:nvPicPr>
          <p:cNvPr id="7" name="Picture 6" descr="Ulster University , Transparent Cartoo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4047" y="266744"/>
            <a:ext cx="2298319" cy="14221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3608439" y="210608"/>
            <a:ext cx="4975122" cy="2991576"/>
          </a:xfrm>
          <a:prstGeom prst="rect">
            <a:avLst/>
          </a:prstGeom>
        </p:spPr>
      </p:pic>
    </p:spTree>
    <p:extLst>
      <p:ext uri="{BB962C8B-B14F-4D97-AF65-F5344CB8AC3E}">
        <p14:creationId xmlns:p14="http://schemas.microsoft.com/office/powerpoint/2010/main" val="3762865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Sustainable Food Cities</a:t>
            </a:r>
          </a:p>
        </p:txBody>
      </p:sp>
      <p:sp>
        <p:nvSpPr>
          <p:cNvPr id="3" name="Content Placeholder 2"/>
          <p:cNvSpPr>
            <a:spLocks noGrp="1"/>
          </p:cNvSpPr>
          <p:nvPr>
            <p:ph idx="1"/>
          </p:nvPr>
        </p:nvSpPr>
        <p:spPr>
          <a:xfrm>
            <a:off x="609600" y="1600201"/>
            <a:ext cx="10972800" cy="4983479"/>
          </a:xfrm>
        </p:spPr>
        <p:txBody>
          <a:bodyPr>
            <a:normAutofit fontScale="85000" lnSpcReduction="20000"/>
          </a:bodyPr>
          <a:lstStyle/>
          <a:p>
            <a:r>
              <a:rPr lang="en-GB" dirty="0"/>
              <a:t>BFN founding member of Sustainable Food Cities;</a:t>
            </a:r>
          </a:p>
          <a:p>
            <a:pPr marL="0" indent="0" algn="just">
              <a:buNone/>
            </a:pPr>
            <a:r>
              <a:rPr lang="en-GB" dirty="0"/>
              <a:t>The Sustainable Food Cities approach is a tried and tested model for driving positive change which involves the </a:t>
            </a:r>
            <a:r>
              <a:rPr lang="en-GB" b="1" dirty="0"/>
              <a:t>3 Ps:</a:t>
            </a:r>
            <a:r>
              <a:rPr lang="en-GB" dirty="0"/>
              <a:t> </a:t>
            </a:r>
          </a:p>
          <a:p>
            <a:pPr algn="just"/>
            <a:r>
              <a:rPr lang="en-GB" b="1" dirty="0"/>
              <a:t>    Establishing an effective cross-sector Food Partnership</a:t>
            </a:r>
          </a:p>
          <a:p>
            <a:pPr marL="0" indent="0" algn="just">
              <a:buNone/>
            </a:pPr>
            <a:r>
              <a:rPr lang="en-GB" dirty="0"/>
              <a:t>Est. Advisory Group 2013 BCC, SFC, PHA, FSA, Experts, EANI, Universities, CIEH, SNI, NIEL, Healthy Cities, Food NI, Yellow Door, Now Project </a:t>
            </a:r>
            <a:endParaRPr lang="en-GB" b="1" dirty="0"/>
          </a:p>
          <a:p>
            <a:pPr algn="just"/>
            <a:r>
              <a:rPr lang="en-GB" dirty="0"/>
              <a:t>    </a:t>
            </a:r>
            <a:r>
              <a:rPr lang="en-GB" b="1" dirty="0"/>
              <a:t>Embedding healthy and sustainable food in Policy </a:t>
            </a:r>
          </a:p>
          <a:p>
            <a:pPr marL="0" indent="0" algn="just">
              <a:buNone/>
            </a:pPr>
            <a:r>
              <a:rPr lang="en-GB" dirty="0"/>
              <a:t>Working to influence policy on all food related policies from health to agriculture</a:t>
            </a:r>
          </a:p>
          <a:p>
            <a:pPr algn="just"/>
            <a:r>
              <a:rPr lang="en-GB" dirty="0"/>
              <a:t>    </a:t>
            </a:r>
            <a:r>
              <a:rPr lang="en-GB" b="1" dirty="0"/>
              <a:t>Developing and delivering a food strategy and Action Plan</a:t>
            </a:r>
          </a:p>
          <a:p>
            <a:pPr marL="0" indent="0" algn="just">
              <a:buNone/>
            </a:pPr>
            <a:r>
              <a:rPr lang="en-GB" dirty="0"/>
              <a:t>BFN delivered a substantial city wide plan with input from over 45 organisations, resulting in Belfast securing a Bronze SFC Award in 2016.</a:t>
            </a:r>
          </a:p>
          <a:p>
            <a:pPr marL="0" indent="0">
              <a:buNone/>
            </a:pPr>
            <a:endParaRPr lang="en-GB" dirty="0"/>
          </a:p>
        </p:txBody>
      </p:sp>
      <p:pic>
        <p:nvPicPr>
          <p:cNvPr id="4" name="Picture 3"/>
          <p:cNvPicPr>
            <a:picLocks noChangeAspect="1"/>
          </p:cNvPicPr>
          <p:nvPr/>
        </p:nvPicPr>
        <p:blipFill>
          <a:blip r:embed="rId2"/>
          <a:stretch>
            <a:fillRect/>
          </a:stretch>
        </p:blipFill>
        <p:spPr>
          <a:xfrm>
            <a:off x="496387" y="292158"/>
            <a:ext cx="1933303" cy="1143644"/>
          </a:xfrm>
          <a:prstGeom prst="rect">
            <a:avLst/>
          </a:prstGeom>
        </p:spPr>
      </p:pic>
      <p:pic>
        <p:nvPicPr>
          <p:cNvPr id="5" name="Picture 4"/>
          <p:cNvPicPr>
            <a:picLocks noChangeAspect="1"/>
          </p:cNvPicPr>
          <p:nvPr/>
        </p:nvPicPr>
        <p:blipFill>
          <a:blip r:embed="rId3"/>
          <a:stretch>
            <a:fillRect/>
          </a:stretch>
        </p:blipFill>
        <p:spPr>
          <a:xfrm>
            <a:off x="9263347" y="326598"/>
            <a:ext cx="2031333" cy="1255439"/>
          </a:xfrm>
          <a:prstGeom prst="rect">
            <a:avLst/>
          </a:prstGeom>
        </p:spPr>
      </p:pic>
    </p:spTree>
    <p:extLst>
      <p:ext uri="{BB962C8B-B14F-4D97-AF65-F5344CB8AC3E}">
        <p14:creationId xmlns:p14="http://schemas.microsoft.com/office/powerpoint/2010/main" val="3615201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mn-lt"/>
                <a:cs typeface="Arial" panose="020B0604020202020204" pitchFamily="34" charset="0"/>
              </a:rPr>
              <a:t>Belfast Food Network (BFN)</a:t>
            </a:r>
          </a:p>
        </p:txBody>
      </p:sp>
      <p:sp>
        <p:nvSpPr>
          <p:cNvPr id="3" name="Content Placeholder 2"/>
          <p:cNvSpPr>
            <a:spLocks noGrp="1"/>
          </p:cNvSpPr>
          <p:nvPr>
            <p:ph idx="1"/>
          </p:nvPr>
        </p:nvSpPr>
        <p:spPr/>
        <p:txBody>
          <a:bodyPr>
            <a:normAutofit/>
          </a:bodyPr>
          <a:lstStyle/>
          <a:p>
            <a:pPr lvl="1" algn="just"/>
            <a:endParaRPr lang="en-GB" b="1" dirty="0"/>
          </a:p>
          <a:p>
            <a:pPr algn="just"/>
            <a:endParaRPr lang="en-GB" dirty="0"/>
          </a:p>
          <a:p>
            <a:endParaRPr lang="en-GB" dirty="0"/>
          </a:p>
        </p:txBody>
      </p:sp>
      <p:pic>
        <p:nvPicPr>
          <p:cNvPr id="5" name="Picture 4"/>
          <p:cNvPicPr/>
          <p:nvPr/>
        </p:nvPicPr>
        <p:blipFill>
          <a:blip r:embed="rId3"/>
          <a:srcRect/>
          <a:stretch>
            <a:fillRect/>
          </a:stretch>
        </p:blipFill>
        <p:spPr bwMode="auto">
          <a:xfrm>
            <a:off x="762000" y="395521"/>
            <a:ext cx="1811383" cy="1204679"/>
          </a:xfrm>
          <a:prstGeom prst="rect">
            <a:avLst/>
          </a:prstGeom>
          <a:noFill/>
        </p:spPr>
      </p:pic>
      <p:pic>
        <p:nvPicPr>
          <p:cNvPr id="6" name="Picture 5" descr="Ulster University , Transparent Cartoo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36481" y="274638"/>
            <a:ext cx="2298319" cy="142216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762000" y="1752601"/>
            <a:ext cx="10972800" cy="45259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GB" dirty="0"/>
              <a:t>BFN works across 6 broad strategic themes that include tackling food poverty and diet related ill-health, reducing ecological impact of farming, increasing food knowledge and skills, procurement, climate mitigation, food waste and building a diverse sustainable food economy.</a:t>
            </a:r>
          </a:p>
          <a:p>
            <a:pPr algn="just"/>
            <a:r>
              <a:rPr lang="en-GB" dirty="0"/>
              <a:t>BFN Food Poverty Working Group est. 2016 with 23 organisations </a:t>
            </a:r>
          </a:p>
          <a:p>
            <a:pPr algn="just"/>
            <a:r>
              <a:rPr lang="en-GB" dirty="0"/>
              <a:t>BFN’s ‘Enough is Enough' project:</a:t>
            </a:r>
          </a:p>
          <a:p>
            <a:pPr lvl="1" algn="just"/>
            <a:r>
              <a:rPr lang="en-GB" dirty="0"/>
              <a:t>Works with people affected by food poverty to explore and develop long term solutions to food poverty in communities </a:t>
            </a:r>
          </a:p>
          <a:p>
            <a:pPr lvl="1" algn="just"/>
            <a:r>
              <a:rPr lang="en-GB" dirty="0"/>
              <a:t>Explores the reasons behind the rising use of food banks and other forms of food support</a:t>
            </a:r>
          </a:p>
          <a:p>
            <a:pPr lvl="1" algn="just"/>
            <a:r>
              <a:rPr lang="en-GB" dirty="0"/>
              <a:t>Identifies initiatives tackling food poverty, including food banks, community gardens, meal clubs etc.</a:t>
            </a:r>
          </a:p>
          <a:p>
            <a:endParaRPr lang="en-GB" dirty="0"/>
          </a:p>
        </p:txBody>
      </p:sp>
    </p:spTree>
    <p:extLst>
      <p:ext uri="{BB962C8B-B14F-4D97-AF65-F5344CB8AC3E}">
        <p14:creationId xmlns:p14="http://schemas.microsoft.com/office/powerpoint/2010/main" val="2238383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sz="3600" b="1" dirty="0"/>
              <a:t>Our collaborative Food Poverty Plan covers seven themes; </a:t>
            </a:r>
            <a:br>
              <a:rPr lang="en-GB" sz="3600" b="1" dirty="0"/>
            </a:br>
            <a:endParaRPr lang="en-GB" sz="3600" b="1"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1- Promoting access to healthy fresh food through community shops and social supermarkets</a:t>
            </a:r>
          </a:p>
          <a:p>
            <a:pPr marL="0" indent="0">
              <a:buNone/>
            </a:pPr>
            <a:r>
              <a:rPr lang="en-GB" dirty="0"/>
              <a:t>2 - Building community food knowledge, skills and cooking</a:t>
            </a:r>
          </a:p>
          <a:p>
            <a:pPr marL="0" indent="0">
              <a:buNone/>
            </a:pPr>
            <a:r>
              <a:rPr lang="en-GB" dirty="0"/>
              <a:t>3 - Tackling child hunger</a:t>
            </a:r>
          </a:p>
          <a:p>
            <a:pPr marL="0" indent="0">
              <a:buNone/>
            </a:pPr>
            <a:r>
              <a:rPr lang="en-GB" dirty="0"/>
              <a:t>4 - Promoting the availability of fresh, healthy food through community gardens  </a:t>
            </a:r>
          </a:p>
          <a:p>
            <a:pPr marL="0" indent="0">
              <a:buNone/>
            </a:pPr>
            <a:r>
              <a:rPr lang="en-GB" dirty="0"/>
              <a:t>5 - Increasing access to advice and support services  </a:t>
            </a:r>
          </a:p>
          <a:p>
            <a:pPr marL="0" indent="0">
              <a:buNone/>
            </a:pPr>
            <a:r>
              <a:rPr lang="en-GB" dirty="0"/>
              <a:t>6 - Determining best practice for monitoring food poverty  </a:t>
            </a:r>
          </a:p>
          <a:p>
            <a:pPr marL="0" indent="0">
              <a:buNone/>
            </a:pPr>
            <a:r>
              <a:rPr lang="en-GB" dirty="0"/>
              <a:t>7 - Strengthening advocacy and influencing food poverty-related policies</a:t>
            </a:r>
          </a:p>
          <a:p>
            <a:endParaRPr lang="en-GB" dirty="0"/>
          </a:p>
        </p:txBody>
      </p:sp>
    </p:spTree>
    <p:extLst>
      <p:ext uri="{BB962C8B-B14F-4D97-AF65-F5344CB8AC3E}">
        <p14:creationId xmlns:p14="http://schemas.microsoft.com/office/powerpoint/2010/main" val="4097603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a:bodyPr>
          <a:lstStyle/>
          <a:p>
            <a:r>
              <a:rPr lang="en-GB" sz="4000" b="1" dirty="0">
                <a:latin typeface="+mn-lt"/>
                <a:cs typeface="Arial" panose="020B0604020202020204" pitchFamily="34" charset="0"/>
              </a:rPr>
              <a:t>BFN Food Poverty Working Group</a:t>
            </a:r>
          </a:p>
        </p:txBody>
      </p:sp>
      <p:sp>
        <p:nvSpPr>
          <p:cNvPr id="3" name="Content Placeholder 2"/>
          <p:cNvSpPr>
            <a:spLocks noGrp="1"/>
          </p:cNvSpPr>
          <p:nvPr>
            <p:ph idx="1"/>
          </p:nvPr>
        </p:nvSpPr>
        <p:spPr>
          <a:xfrm>
            <a:off x="2862449" y="1493024"/>
            <a:ext cx="8599455" cy="3523113"/>
          </a:xfrm>
        </p:spPr>
        <p:txBody>
          <a:bodyPr>
            <a:normAutofit fontScale="70000" lnSpcReduction="20000"/>
          </a:bodyPr>
          <a:lstStyle/>
          <a:p>
            <a:pPr marL="0" indent="0">
              <a:buNone/>
            </a:pPr>
            <a:r>
              <a:rPr lang="en-GB" dirty="0"/>
              <a:t>Main Outcomes;</a:t>
            </a:r>
          </a:p>
          <a:p>
            <a:r>
              <a:rPr lang="en-GB" dirty="0"/>
              <a:t>Scoping Survey to create a food poverty baseline in Belfast</a:t>
            </a:r>
          </a:p>
          <a:p>
            <a:r>
              <a:rPr lang="en-GB" dirty="0"/>
              <a:t>Collaborative Response To Food Poverty being delivered by 23 organisations</a:t>
            </a:r>
          </a:p>
          <a:p>
            <a:r>
              <a:rPr lang="en-GB" dirty="0"/>
              <a:t>Developed ‘Nourish’ a rights-based food citizenship programme </a:t>
            </a:r>
          </a:p>
          <a:p>
            <a:r>
              <a:rPr lang="en-GB" dirty="0"/>
              <a:t>Secured £1.6million  for Community Shops / Welfare Reform Mitigations Working Group </a:t>
            </a:r>
          </a:p>
          <a:p>
            <a:r>
              <a:rPr lang="en-GB" dirty="0"/>
              <a:t>NI Members of UK Food Poverty Alliance, Food Power and Food Foundation’s Peas Please Campaign</a:t>
            </a:r>
          </a:p>
          <a:p>
            <a:pPr marL="0" indent="0">
              <a:buNone/>
            </a:pPr>
            <a:r>
              <a:rPr lang="en-GB" dirty="0"/>
              <a:t> </a:t>
            </a:r>
          </a:p>
        </p:txBody>
      </p:sp>
      <p:pic>
        <p:nvPicPr>
          <p:cNvPr id="5" name="Picture 4"/>
          <p:cNvPicPr/>
          <p:nvPr/>
        </p:nvPicPr>
        <p:blipFill>
          <a:blip r:embed="rId3"/>
          <a:srcRect/>
          <a:stretch>
            <a:fillRect/>
          </a:stretch>
        </p:blipFill>
        <p:spPr bwMode="auto">
          <a:xfrm>
            <a:off x="473823" y="292874"/>
            <a:ext cx="1704975" cy="1200150"/>
          </a:xfrm>
          <a:prstGeom prst="rect">
            <a:avLst/>
          </a:prstGeom>
          <a:noFill/>
        </p:spPr>
      </p:pic>
      <p:pic>
        <p:nvPicPr>
          <p:cNvPr id="6" name="Picture 5" descr="Ulster University , Transparent Cartoo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9182" y="408623"/>
            <a:ext cx="1968995" cy="12183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522305" y="1479432"/>
            <a:ext cx="2174513" cy="3071931"/>
          </a:xfrm>
          <a:prstGeom prst="rect">
            <a:avLst/>
          </a:prstGeom>
        </p:spPr>
      </p:pic>
      <p:pic>
        <p:nvPicPr>
          <p:cNvPr id="4" name="Picture 3"/>
          <p:cNvPicPr>
            <a:picLocks noChangeAspect="1"/>
          </p:cNvPicPr>
          <p:nvPr/>
        </p:nvPicPr>
        <p:blipFill>
          <a:blip r:embed="rId6"/>
          <a:stretch>
            <a:fillRect/>
          </a:stretch>
        </p:blipFill>
        <p:spPr>
          <a:xfrm>
            <a:off x="562672" y="4537770"/>
            <a:ext cx="7078069" cy="2115495"/>
          </a:xfrm>
          <a:prstGeom prst="rect">
            <a:avLst/>
          </a:prstGeom>
        </p:spPr>
      </p:pic>
      <p:pic>
        <p:nvPicPr>
          <p:cNvPr id="8" name="Picture 7"/>
          <p:cNvPicPr>
            <a:picLocks noChangeAspect="1"/>
          </p:cNvPicPr>
          <p:nvPr/>
        </p:nvPicPr>
        <p:blipFill rotWithShape="1">
          <a:blip r:embed="rId7"/>
          <a:srcRect r="8383"/>
          <a:stretch/>
        </p:blipFill>
        <p:spPr>
          <a:xfrm>
            <a:off x="7892539" y="4136409"/>
            <a:ext cx="3569366" cy="2918219"/>
          </a:xfrm>
          <a:prstGeom prst="rect">
            <a:avLst/>
          </a:prstGeom>
        </p:spPr>
      </p:pic>
    </p:spTree>
    <p:extLst>
      <p:ext uri="{BB962C8B-B14F-4D97-AF65-F5344CB8AC3E}">
        <p14:creationId xmlns:p14="http://schemas.microsoft.com/office/powerpoint/2010/main" val="2068616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4510" y="1247711"/>
            <a:ext cx="10515600" cy="1325563"/>
          </a:xfrm>
        </p:spPr>
        <p:txBody>
          <a:bodyPr>
            <a:normAutofit/>
          </a:bodyPr>
          <a:lstStyle/>
          <a:p>
            <a:br>
              <a:rPr lang="en-GB" dirty="0"/>
            </a:br>
            <a:endParaRPr lang="en-GB" dirty="0"/>
          </a:p>
        </p:txBody>
      </p:sp>
      <p:sp>
        <p:nvSpPr>
          <p:cNvPr id="5" name="Content Placeholder 4"/>
          <p:cNvSpPr>
            <a:spLocks noGrp="1"/>
          </p:cNvSpPr>
          <p:nvPr>
            <p:ph idx="1"/>
          </p:nvPr>
        </p:nvSpPr>
        <p:spPr>
          <a:xfrm>
            <a:off x="759542" y="2012438"/>
            <a:ext cx="10810568" cy="4351338"/>
          </a:xfrm>
        </p:spPr>
        <p:txBody>
          <a:bodyPr>
            <a:normAutofit fontScale="85000" lnSpcReduction="20000"/>
          </a:bodyPr>
          <a:lstStyle/>
          <a:p>
            <a:pPr marL="342900" indent="-342900" algn="just"/>
            <a:endParaRPr lang="en-GB" dirty="0"/>
          </a:p>
          <a:p>
            <a:pPr marL="342900" indent="-342900" algn="just"/>
            <a:r>
              <a:rPr lang="en-GB" dirty="0"/>
              <a:t>Universal </a:t>
            </a:r>
            <a:r>
              <a:rPr lang="en-US" dirty="0"/>
              <a:t>Declaration of Human Rights, 1948 (Article 25) enshrines the right to food: </a:t>
            </a:r>
            <a:r>
              <a:rPr lang="en-GB" dirty="0">
                <a:latin typeface="Calibri" panose="020F0502020204030204" pitchFamily="34" charset="0"/>
              </a:rPr>
              <a:t>“Everyone has the right to a standard of living adequate for the health and well-being of himself and his family, including food.”</a:t>
            </a:r>
          </a:p>
          <a:p>
            <a:pPr marL="0" indent="0" algn="just">
              <a:buNone/>
            </a:pPr>
            <a:endParaRPr lang="en-US" sz="1400" dirty="0"/>
          </a:p>
          <a:p>
            <a:pPr marL="342900" indent="-342900" algn="just"/>
            <a:r>
              <a:rPr lang="en-GB" dirty="0"/>
              <a:t>International Covenant on Economic, Social and Cultural </a:t>
            </a:r>
            <a:r>
              <a:rPr lang="en-US" dirty="0"/>
              <a:t>Rights (1966)</a:t>
            </a:r>
          </a:p>
          <a:p>
            <a:pPr marL="342900" indent="-342900" algn="just"/>
            <a:r>
              <a:rPr lang="en-US" dirty="0"/>
              <a:t>Convention on the Rights of the Child (1989) </a:t>
            </a:r>
          </a:p>
          <a:p>
            <a:pPr marL="1085850" lvl="1" indent="-342900" algn="just">
              <a:buFont typeface="Calibri" panose="020F0502020204030204" pitchFamily="34" charset="0"/>
              <a:buChar char="⁻"/>
            </a:pPr>
            <a:r>
              <a:rPr lang="en-US" sz="2600" dirty="0"/>
              <a:t>Both explicitly name adequate </a:t>
            </a:r>
            <a:r>
              <a:rPr lang="en-US" sz="2600" b="1" dirty="0"/>
              <a:t>food</a:t>
            </a:r>
            <a:r>
              <a:rPr lang="en-US" sz="2600" dirty="0"/>
              <a:t> and housing as basic human rights.</a:t>
            </a:r>
          </a:p>
          <a:p>
            <a:pPr marL="742950" lvl="1" indent="0" algn="just">
              <a:buNone/>
            </a:pPr>
            <a:endParaRPr lang="en-US" sz="1400" dirty="0"/>
          </a:p>
          <a:p>
            <a:pPr marL="342900" indent="-342900" algn="just"/>
            <a:r>
              <a:rPr lang="en-US" dirty="0"/>
              <a:t>Sustainable Development Goals (UN, 2015)	</a:t>
            </a:r>
            <a:r>
              <a:rPr lang="en-US" sz="2600" dirty="0"/>
              <a:t>No Poverty </a:t>
            </a:r>
          </a:p>
          <a:p>
            <a:pPr marL="0" indent="0" algn="just">
              <a:buNone/>
            </a:pPr>
            <a:r>
              <a:rPr lang="en-US" sz="2600" dirty="0"/>
              <a:t>							Zero Hunger</a:t>
            </a:r>
          </a:p>
          <a:p>
            <a:pPr marL="342900" indent="-342900" algn="just"/>
            <a:endParaRPr lang="en-US" sz="1400" dirty="0"/>
          </a:p>
          <a:p>
            <a:pPr marL="342900" indent="-342900" algn="just"/>
            <a:r>
              <a:rPr lang="en-US" dirty="0"/>
              <a:t>We need to protect this right and address the gap between income and food costs.</a:t>
            </a:r>
            <a:endParaRPr lang="en-GB" dirty="0"/>
          </a:p>
          <a:p>
            <a:endParaRPr lang="en-GB" dirty="0"/>
          </a:p>
        </p:txBody>
      </p:sp>
      <p:pic>
        <p:nvPicPr>
          <p:cNvPr id="6" name="Picture 5"/>
          <p:cNvPicPr>
            <a:picLocks noChangeAspect="1"/>
          </p:cNvPicPr>
          <p:nvPr/>
        </p:nvPicPr>
        <p:blipFill>
          <a:blip r:embed="rId2"/>
          <a:stretch>
            <a:fillRect/>
          </a:stretch>
        </p:blipFill>
        <p:spPr>
          <a:xfrm>
            <a:off x="587900" y="420535"/>
            <a:ext cx="1731414" cy="1024217"/>
          </a:xfrm>
          <a:prstGeom prst="rect">
            <a:avLst/>
          </a:prstGeom>
        </p:spPr>
      </p:pic>
      <p:pic>
        <p:nvPicPr>
          <p:cNvPr id="7" name="Picture 6" descr="Ulster University , Transparent Cartoo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1459" y="419498"/>
            <a:ext cx="1918651" cy="11872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s://www.undp.org/content/dam/undp/sdg/tiles/sdg-en-02.png"/>
          <p:cNvPicPr/>
          <p:nvPr/>
        </p:nvPicPr>
        <p:blipFill>
          <a:blip r:embed="rId4">
            <a:extLst>
              <a:ext uri="{28A0092B-C50C-407E-A947-70E740481C1C}">
                <a14:useLocalDpi xmlns:a14="http://schemas.microsoft.com/office/drawing/2010/main" val="0"/>
              </a:ext>
            </a:extLst>
          </a:blip>
          <a:srcRect/>
          <a:stretch>
            <a:fillRect/>
          </a:stretch>
        </p:blipFill>
        <p:spPr bwMode="auto">
          <a:xfrm>
            <a:off x="10175964" y="4634281"/>
            <a:ext cx="1188721" cy="1021936"/>
          </a:xfrm>
          <a:prstGeom prst="rect">
            <a:avLst/>
          </a:prstGeom>
          <a:noFill/>
          <a:ln>
            <a:noFill/>
          </a:ln>
        </p:spPr>
      </p:pic>
      <p:pic>
        <p:nvPicPr>
          <p:cNvPr id="9" name="Picture 8" descr="Image result for SDGs&quo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8651" y="4634281"/>
            <a:ext cx="1111888" cy="1021936"/>
          </a:xfrm>
          <a:prstGeom prst="rect">
            <a:avLst/>
          </a:prstGeom>
          <a:noFill/>
          <a:ln>
            <a:noFill/>
          </a:ln>
        </p:spPr>
      </p:pic>
      <p:pic>
        <p:nvPicPr>
          <p:cNvPr id="10" name="Picture 9"/>
          <p:cNvPicPr>
            <a:picLocks noChangeAspect="1"/>
          </p:cNvPicPr>
          <p:nvPr/>
        </p:nvPicPr>
        <p:blipFill>
          <a:blip r:embed="rId6"/>
          <a:stretch>
            <a:fillRect/>
          </a:stretch>
        </p:blipFill>
        <p:spPr>
          <a:xfrm>
            <a:off x="3672140" y="163634"/>
            <a:ext cx="4622775" cy="1829418"/>
          </a:xfrm>
          <a:prstGeom prst="rect">
            <a:avLst/>
          </a:prstGeom>
        </p:spPr>
      </p:pic>
    </p:spTree>
    <p:extLst>
      <p:ext uri="{BB962C8B-B14F-4D97-AF65-F5344CB8AC3E}">
        <p14:creationId xmlns:p14="http://schemas.microsoft.com/office/powerpoint/2010/main" val="1152633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75" y="1109418"/>
            <a:ext cx="9103065" cy="3928926"/>
          </a:xfrm>
        </p:spPr>
        <p:txBody>
          <a:bodyPr>
            <a:normAutofit fontScale="77500" lnSpcReduction="20000"/>
          </a:bodyPr>
          <a:lstStyle/>
          <a:p>
            <a:r>
              <a:rPr lang="en-GB" dirty="0">
                <a:solidFill>
                  <a:srgbClr val="000000"/>
                </a:solidFill>
                <a:ea typeface="ＭＳ Ｐゴシック" pitchFamily="-107" charset="-128"/>
              </a:rPr>
              <a:t>Food poverty is the inability to consume an adequate quality and quantity of food in socially acceptable ways or the uncertainty that one will be able to do so (</a:t>
            </a:r>
            <a:r>
              <a:rPr lang="en-GB" dirty="0" err="1">
                <a:solidFill>
                  <a:srgbClr val="000000"/>
                </a:solidFill>
                <a:ea typeface="ＭＳ Ｐゴシック" pitchFamily="-107" charset="-128"/>
              </a:rPr>
              <a:t>Dowler</a:t>
            </a:r>
            <a:r>
              <a:rPr lang="en-GB" dirty="0">
                <a:solidFill>
                  <a:srgbClr val="000000"/>
                </a:solidFill>
                <a:ea typeface="ＭＳ Ｐゴシック" pitchFamily="-107" charset="-128"/>
              </a:rPr>
              <a:t>, 2003)</a:t>
            </a:r>
          </a:p>
          <a:p>
            <a:pPr algn="just">
              <a:buClrTx/>
            </a:pPr>
            <a:r>
              <a:rPr lang="en-GB" dirty="0">
                <a:solidFill>
                  <a:schemeClr val="tx1"/>
                </a:solidFill>
                <a:cs typeface="Arial" pitchFamily="34" charset="0"/>
              </a:rPr>
              <a:t>The UK is the fifth richest country in the world yet we face a growing epidemic of hidden hunger with people increasingly unable to meet their family’s basic needs.</a:t>
            </a:r>
          </a:p>
          <a:p>
            <a:pPr algn="just">
              <a:buClrTx/>
            </a:pPr>
            <a:r>
              <a:rPr lang="en-GB" dirty="0">
                <a:solidFill>
                  <a:schemeClr val="tx1"/>
                </a:solidFill>
                <a:cs typeface="Arial" pitchFamily="34" charset="0"/>
              </a:rPr>
              <a:t>UK food poverty has all the signs of a public health emergency that could go unrecognised until it is too late to take preventive action  [British Medical Journal, December 2013].</a:t>
            </a:r>
          </a:p>
          <a:p>
            <a:pPr algn="just">
              <a:buClrTx/>
            </a:pPr>
            <a:r>
              <a:rPr lang="en-GB" dirty="0">
                <a:solidFill>
                  <a:schemeClr val="tx1"/>
                </a:solidFill>
                <a:cs typeface="Arial" pitchFamily="34" charset="0"/>
              </a:rPr>
              <a:t>Food poverty has overtaken healthy eating as a most pressing public health concern.</a:t>
            </a:r>
          </a:p>
          <a:p>
            <a:pPr algn="just">
              <a:buClrTx/>
            </a:pPr>
            <a:r>
              <a:rPr lang="en-GB" dirty="0">
                <a:solidFill>
                  <a:schemeClr val="tx1"/>
                </a:solidFill>
                <a:cs typeface="Arial" pitchFamily="34" charset="0"/>
              </a:rPr>
              <a:t>“Some people in the country are not being able to eat at all and if people can’t eat at all, what’s the point in trying to get them to eat healthily?” [Derbyshire County Council, 2014].</a:t>
            </a:r>
          </a:p>
          <a:p>
            <a:pPr marL="0" indent="0" algn="just">
              <a:buNone/>
            </a:pPr>
            <a:endParaRPr lang="en-US" dirty="0"/>
          </a:p>
          <a:p>
            <a:pPr marL="0" indent="0">
              <a:buNone/>
            </a:pPr>
            <a:endParaRPr lang="en-GB" b="1" dirty="0">
              <a:solidFill>
                <a:srgbClr val="000000"/>
              </a:solidFill>
              <a:latin typeface="Arial" charset="0"/>
              <a:ea typeface="ＭＳ Ｐゴシック" pitchFamily="-107" charset="-128"/>
            </a:endParaRPr>
          </a:p>
        </p:txBody>
      </p:sp>
      <p:pic>
        <p:nvPicPr>
          <p:cNvPr id="6" name="Picture 5"/>
          <p:cNvPicPr>
            <a:picLocks noChangeAspect="1"/>
          </p:cNvPicPr>
          <p:nvPr/>
        </p:nvPicPr>
        <p:blipFill>
          <a:blip r:embed="rId2"/>
          <a:stretch>
            <a:fillRect/>
          </a:stretch>
        </p:blipFill>
        <p:spPr>
          <a:xfrm>
            <a:off x="514116" y="107744"/>
            <a:ext cx="1731414" cy="1024217"/>
          </a:xfrm>
          <a:prstGeom prst="rect">
            <a:avLst/>
          </a:prstGeom>
        </p:spPr>
      </p:pic>
      <p:pic>
        <p:nvPicPr>
          <p:cNvPr id="7" name="Picture 6" descr="Ulster University , Transparent Cartoo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3681" y="22585"/>
            <a:ext cx="2298319" cy="14221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oodInsecurityBriefing-May-2016-FINAL.pdf"/>
          <p:cNvPicPr>
            <a:picLocks noChangeAspect="1"/>
          </p:cNvPicPr>
          <p:nvPr/>
        </p:nvPicPr>
        <p:blipFill rotWithShape="1">
          <a:blip r:embed="rId4">
            <a:extLst>
              <a:ext uri="{28A0092B-C50C-407E-A947-70E740481C1C}">
                <a14:useLocalDpi xmlns:a14="http://schemas.microsoft.com/office/drawing/2010/main" val="0"/>
              </a:ext>
            </a:extLst>
          </a:blip>
          <a:srcRect l="-5077" t="43073" r="-525" b="29767"/>
          <a:stretch/>
        </p:blipFill>
        <p:spPr>
          <a:xfrm>
            <a:off x="0" y="4926972"/>
            <a:ext cx="10513168" cy="2351450"/>
          </a:xfrm>
          <a:prstGeom prst="rect">
            <a:avLst/>
          </a:prstGeom>
        </p:spPr>
      </p:pic>
      <p:pic>
        <p:nvPicPr>
          <p:cNvPr id="9" name="Picture 8"/>
          <p:cNvPicPr>
            <a:picLocks noChangeAspect="1"/>
          </p:cNvPicPr>
          <p:nvPr/>
        </p:nvPicPr>
        <p:blipFill>
          <a:blip r:embed="rId5"/>
          <a:stretch>
            <a:fillRect/>
          </a:stretch>
        </p:blipFill>
        <p:spPr>
          <a:xfrm>
            <a:off x="9808299" y="2184501"/>
            <a:ext cx="1908213" cy="1835055"/>
          </a:xfrm>
          <a:prstGeom prst="rect">
            <a:avLst/>
          </a:prstGeom>
        </p:spPr>
      </p:pic>
      <p:sp>
        <p:nvSpPr>
          <p:cNvPr id="10" name="Title 3"/>
          <p:cNvSpPr>
            <a:spLocks noGrp="1"/>
          </p:cNvSpPr>
          <p:nvPr>
            <p:ph type="title"/>
          </p:nvPr>
        </p:nvSpPr>
        <p:spPr>
          <a:xfrm>
            <a:off x="3766736" y="348147"/>
            <a:ext cx="3910682" cy="1228540"/>
          </a:xfrm>
        </p:spPr>
        <p:txBody>
          <a:bodyPr>
            <a:normAutofit fontScale="90000"/>
          </a:bodyPr>
          <a:lstStyle/>
          <a:p>
            <a:r>
              <a:rPr lang="en-GB" b="1" dirty="0">
                <a:latin typeface="+mn-lt"/>
              </a:rPr>
              <a:t>FOOD POVERTY</a:t>
            </a:r>
            <a:br>
              <a:rPr lang="en-GB" dirty="0"/>
            </a:br>
            <a:endParaRPr lang="en-GB" dirty="0"/>
          </a:p>
        </p:txBody>
      </p:sp>
    </p:spTree>
    <p:extLst>
      <p:ext uri="{BB962C8B-B14F-4D97-AF65-F5344CB8AC3E}">
        <p14:creationId xmlns:p14="http://schemas.microsoft.com/office/powerpoint/2010/main" val="3676895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0309" y="679855"/>
            <a:ext cx="7425649" cy="1325563"/>
          </a:xfrm>
        </p:spPr>
        <p:txBody>
          <a:bodyPr>
            <a:normAutofit/>
          </a:bodyPr>
          <a:lstStyle/>
          <a:p>
            <a:r>
              <a:rPr lang="en-GB" sz="4000" b="1" dirty="0">
                <a:latin typeface="+mn-lt"/>
              </a:rPr>
              <a:t> NORTHERN IRELAND IN CONTEXT</a:t>
            </a:r>
          </a:p>
        </p:txBody>
      </p:sp>
      <p:sp>
        <p:nvSpPr>
          <p:cNvPr id="5" name="Content Placeholder 4"/>
          <p:cNvSpPr>
            <a:spLocks noGrp="1"/>
          </p:cNvSpPr>
          <p:nvPr>
            <p:ph idx="1"/>
          </p:nvPr>
        </p:nvSpPr>
        <p:spPr>
          <a:xfrm>
            <a:off x="838200" y="2376232"/>
            <a:ext cx="10515600" cy="4351338"/>
          </a:xfrm>
        </p:spPr>
        <p:txBody>
          <a:bodyPr>
            <a:normAutofit fontScale="92500" lnSpcReduction="10000"/>
          </a:bodyPr>
          <a:lstStyle/>
          <a:p>
            <a:pPr marL="0" indent="0" algn="just">
              <a:buNone/>
            </a:pPr>
            <a:r>
              <a:rPr lang="en-GB" b="1" dirty="0"/>
              <a:t>Poverty</a:t>
            </a:r>
          </a:p>
          <a:p>
            <a:pPr algn="just"/>
            <a:r>
              <a:rPr lang="en-GB" dirty="0"/>
              <a:t>18% living in relative poverty, before housing costs </a:t>
            </a:r>
          </a:p>
          <a:p>
            <a:pPr marL="0" indent="265113" algn="just">
              <a:buNone/>
            </a:pPr>
            <a:r>
              <a:rPr lang="en-GB" dirty="0"/>
              <a:t>(Department for Communities, 2018).</a:t>
            </a:r>
          </a:p>
          <a:p>
            <a:pPr algn="just"/>
            <a:endParaRPr lang="en-GB" sz="1800" dirty="0"/>
          </a:p>
          <a:p>
            <a:pPr marL="0" indent="0" algn="just">
              <a:buNone/>
            </a:pPr>
            <a:r>
              <a:rPr lang="en-GB" b="1" dirty="0"/>
              <a:t>Food Security</a:t>
            </a:r>
          </a:p>
          <a:p>
            <a:r>
              <a:rPr lang="en-GB" dirty="0"/>
              <a:t>3% had not eaten a substantial meal at least one day in the last fortnight due to a lack of money. </a:t>
            </a:r>
          </a:p>
          <a:p>
            <a:r>
              <a:rPr lang="en-GB" dirty="0"/>
              <a:t>Rises to 6% for the most deprived quintile (Department of Health, 2018).</a:t>
            </a:r>
          </a:p>
          <a:p>
            <a:pPr algn="just"/>
            <a:endParaRPr lang="en-GB" sz="1600" dirty="0"/>
          </a:p>
          <a:p>
            <a:pPr algn="just">
              <a:buClrTx/>
            </a:pPr>
            <a:r>
              <a:rPr lang="en-GB" dirty="0"/>
              <a:t>Low income households spend more than their higher income counterparts on food and non alcoholic drinks (13.6% cf. 7.8%; average = 10.5%).</a:t>
            </a:r>
          </a:p>
          <a:p>
            <a:endParaRPr lang="en-GB" dirty="0"/>
          </a:p>
        </p:txBody>
      </p:sp>
      <p:pic>
        <p:nvPicPr>
          <p:cNvPr id="6" name="Picture 5"/>
          <p:cNvPicPr>
            <a:picLocks noChangeAspect="1"/>
          </p:cNvPicPr>
          <p:nvPr/>
        </p:nvPicPr>
        <p:blipFill>
          <a:blip r:embed="rId2"/>
          <a:stretch>
            <a:fillRect/>
          </a:stretch>
        </p:blipFill>
        <p:spPr>
          <a:xfrm>
            <a:off x="561704" y="582113"/>
            <a:ext cx="1731414" cy="1024217"/>
          </a:xfrm>
          <a:prstGeom prst="rect">
            <a:avLst/>
          </a:prstGeom>
        </p:spPr>
      </p:pic>
      <p:pic>
        <p:nvPicPr>
          <p:cNvPr id="7" name="Picture 6" descr="Ulster University , Transparent Cartoo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5958" y="480757"/>
            <a:ext cx="1819003" cy="11255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cruse.org.uk/sites/default/files/default_images/Northern-Ireland/MapofNI_000.gif"/>
          <p:cNvPicPr/>
          <p:nvPr/>
        </p:nvPicPr>
        <p:blipFill rotWithShape="1">
          <a:blip r:embed="rId4">
            <a:extLst>
              <a:ext uri="{28A0092B-C50C-407E-A947-70E740481C1C}">
                <a14:useLocalDpi xmlns:a14="http://schemas.microsoft.com/office/drawing/2010/main" val="0"/>
              </a:ext>
            </a:extLst>
          </a:blip>
          <a:srcRect l="3151" t="1503" r="4791" b="5140"/>
          <a:stretch/>
        </p:blipFill>
        <p:spPr bwMode="auto">
          <a:xfrm>
            <a:off x="8569052" y="1860645"/>
            <a:ext cx="3203848" cy="22733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8820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ey master final Unlocked">
  <a:themeElements>
    <a:clrScheme name="Custom 5">
      <a:dk1>
        <a:srgbClr val="000000"/>
      </a:dk1>
      <a:lt1>
        <a:srgbClr val="FFFFFF"/>
      </a:lt1>
      <a:dk2>
        <a:srgbClr val="999999"/>
      </a:dk2>
      <a:lt2>
        <a:srgbClr val="DCDCDC"/>
      </a:lt2>
      <a:accent1>
        <a:srgbClr val="006899"/>
      </a:accent1>
      <a:accent2>
        <a:srgbClr val="003366"/>
      </a:accent2>
      <a:accent3>
        <a:srgbClr val="FFFFFF"/>
      </a:accent3>
      <a:accent4>
        <a:srgbClr val="000000"/>
      </a:accent4>
      <a:accent5>
        <a:srgbClr val="CCCC00"/>
      </a:accent5>
      <a:accent6>
        <a:srgbClr val="394A59"/>
      </a:accent6>
      <a:hlink>
        <a:srgbClr val="CC6600"/>
      </a:hlink>
      <a:folHlink>
        <a:srgbClr val="993333"/>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ity University London 1">
        <a:dk1>
          <a:srgbClr val="000000"/>
        </a:dk1>
        <a:lt1>
          <a:srgbClr val="FFFFFF"/>
        </a:lt1>
        <a:dk2>
          <a:srgbClr val="E31B23"/>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1387</Words>
  <Application>Microsoft Office PowerPoint</Application>
  <PresentationFormat>Widescreen</PresentationFormat>
  <Paragraphs>144</Paragraphs>
  <Slides>20</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Calibri</vt:lpstr>
      <vt:lpstr>Calibri Light</vt:lpstr>
      <vt:lpstr>Lucida Grande</vt:lpstr>
      <vt:lpstr>Wingdings</vt:lpstr>
      <vt:lpstr>Office Theme</vt:lpstr>
      <vt:lpstr>Grey master final Unlocked</vt:lpstr>
      <vt:lpstr>1_Office Theme</vt:lpstr>
      <vt:lpstr>Food Poverty and Health Inequalities Dr Sinéad Furey, Belfast Food Network</vt:lpstr>
      <vt:lpstr>PowerPoint Presentation</vt:lpstr>
      <vt:lpstr>Sustainable Food Cities</vt:lpstr>
      <vt:lpstr>Belfast Food Network (BFN)</vt:lpstr>
      <vt:lpstr> Our collaborative Food Poverty Plan covers seven themes;  </vt:lpstr>
      <vt:lpstr>BFN Food Poverty Working Group</vt:lpstr>
      <vt:lpstr> </vt:lpstr>
      <vt:lpstr>FOOD POVERTY </vt:lpstr>
      <vt:lpstr> NORTHERN IRELAND IN CONTEXT</vt:lpstr>
      <vt:lpstr>PowerPoint Presentation</vt:lpstr>
      <vt:lpstr>  ULSTER UNIVERSITY RESEARCH</vt:lpstr>
      <vt:lpstr>FOOD BANKS IN NI</vt:lpstr>
      <vt:lpstr>3-DAY EMERGENCY FOOD PARCEL  FROM A FOOD BANK</vt:lpstr>
      <vt:lpstr>(IN)EQUALITY?</vt:lpstr>
      <vt:lpstr>FINDINGS</vt:lpstr>
      <vt:lpstr>FOOD BANKS &amp; THEIR CONTRIBUTION/ DETRACTION FROM WELFARE BUDGETS</vt:lpstr>
      <vt:lpstr> People go hungry and are overweight - the same groups  The Nutrition Paradox / The Dual Burden</vt:lpstr>
      <vt:lpstr>BACK TO THE BEGINNING…</vt:lpstr>
      <vt:lpstr>CONCLUSION</vt:lpstr>
      <vt:lpstr>PowerPoint Presentation</vt:lpstr>
    </vt:vector>
  </TitlesOfParts>
  <Company>ICT Customer Services, Ulster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Poverty and Health Inequalities Dr Sinéad Furey, Belfast Food Network</dc:title>
  <dc:creator>Furey, Sinéad</dc:creator>
  <cp:lastModifiedBy>Kim Weir</cp:lastModifiedBy>
  <cp:revision>42</cp:revision>
  <dcterms:created xsi:type="dcterms:W3CDTF">2020-02-15T21:05:03Z</dcterms:created>
  <dcterms:modified xsi:type="dcterms:W3CDTF">2020-02-18T10:00:15Z</dcterms:modified>
</cp:coreProperties>
</file>