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2"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7" autoAdjust="0"/>
    <p:restoredTop sz="76146" autoAdjust="0"/>
  </p:normalViewPr>
  <p:slideViewPr>
    <p:cSldViewPr snapToGrid="0">
      <p:cViewPr varScale="1">
        <p:scale>
          <a:sx n="114" d="100"/>
          <a:sy n="114" d="100"/>
        </p:scale>
        <p:origin x="324"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2D93C7-695D-41EB-A443-D1AA62E3894C}" type="datetimeFigureOut">
              <a:rPr lang="en-GB" smtClean="0"/>
              <a:t>04/03/2020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004C43-618B-4B79-828A-A9796186A45E}" type="slidenum">
              <a:rPr lang="en-GB" smtClean="0"/>
              <a:t>‹#›</a:t>
            </a:fld>
            <a:endParaRPr lang="en-GB"/>
          </a:p>
        </p:txBody>
      </p:sp>
    </p:spTree>
    <p:extLst>
      <p:ext uri="{BB962C8B-B14F-4D97-AF65-F5344CB8AC3E}">
        <p14:creationId xmlns:p14="http://schemas.microsoft.com/office/powerpoint/2010/main" val="141349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thedetail.tv/articles/food-for-thought"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ci-ni.org.uk/endholidayhunger"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www.cypsp.org/family-support-hub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am presenting this great good practice example on behalf of Policy and Practice Manager Ellen </a:t>
            </a:r>
            <a:r>
              <a:rPr lang="en-GB" dirty="0" err="1"/>
              <a:t>Finaly</a:t>
            </a:r>
            <a:r>
              <a:rPr lang="en-GB" dirty="0"/>
              <a:t> at Children in Northern Ireland as Ellen </a:t>
            </a:r>
            <a:r>
              <a:rPr lang="en-GB" dirty="0" err="1"/>
              <a:t>Finaly</a:t>
            </a:r>
            <a:r>
              <a:rPr lang="en-GB" dirty="0"/>
              <a:t> could not be with us today  but kindly shared some important resources to enable discussion to take place to tackle the poverty symptom … again associated with Food – Holiday Hunger. Np doubt caused by the exacerbated injustices created as a result of the poverty saga. </a:t>
            </a:r>
          </a:p>
          <a:p>
            <a:endParaRPr lang="en-GB" dirty="0"/>
          </a:p>
          <a:p>
            <a:r>
              <a:rPr lang="en-GB" dirty="0"/>
              <a:t>The interesting aspect of this project is that although its aim was to tackle holiday hunger its label to destigmatise its existence promoted it as a ‘Get Active Programme’ and provided a wraparound of additional benefits to encourage changed behaviours in relation to health and wellbeing. The approach and outcomes speak for themselves. </a:t>
            </a:r>
            <a:r>
              <a:rPr lang="en-GB" sz="1200" b="0" i="0" u="none" strike="noStrike" kern="1200" dirty="0">
                <a:solidFill>
                  <a:schemeClr val="tx1"/>
                </a:solidFill>
                <a:effectLst/>
                <a:latin typeface="+mn-lt"/>
                <a:ea typeface="+mn-ea"/>
                <a:cs typeface="+mn-cs"/>
              </a:rPr>
              <a:t>The Portadown Gets Active project will be running throughout the year during school holiday times  summer, Halloween, Christmas and Easter.</a:t>
            </a:r>
            <a:endParaRPr lang="en-GB" dirty="0"/>
          </a:p>
          <a:p>
            <a:endParaRPr lang="en-GB" dirty="0"/>
          </a:p>
          <a:p>
            <a:r>
              <a:rPr lang="en-GB" dirty="0"/>
              <a:t>Its foundation was inspired through the Right to Food Charter by the Food Foundation . They firmly advocate that all children should have a basic right to access nutritional food and that this should be enshrined in government policies</a:t>
            </a:r>
          </a:p>
          <a:p>
            <a:endParaRPr lang="en-GB" dirty="0"/>
          </a:p>
        </p:txBody>
      </p:sp>
      <p:sp>
        <p:nvSpPr>
          <p:cNvPr id="4" name="Slide Number Placeholder 3"/>
          <p:cNvSpPr>
            <a:spLocks noGrp="1"/>
          </p:cNvSpPr>
          <p:nvPr>
            <p:ph type="sldNum" sz="quarter" idx="5"/>
          </p:nvPr>
        </p:nvSpPr>
        <p:spPr/>
        <p:txBody>
          <a:bodyPr/>
          <a:lstStyle/>
          <a:p>
            <a:fld id="{F2004C43-618B-4B79-828A-A9796186A45E}" type="slidenum">
              <a:rPr lang="en-GB" smtClean="0"/>
              <a:t>1</a:t>
            </a:fld>
            <a:endParaRPr lang="en-GB"/>
          </a:p>
        </p:txBody>
      </p:sp>
    </p:spTree>
    <p:extLst>
      <p:ext uri="{BB962C8B-B14F-4D97-AF65-F5344CB8AC3E}">
        <p14:creationId xmlns:p14="http://schemas.microsoft.com/office/powerpoint/2010/main" val="272188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Last year </a:t>
            </a:r>
            <a:r>
              <a:rPr lang="en-GB" dirty="0">
                <a:hlinkClick r:id="rId3"/>
              </a:rPr>
              <a:t>The Detail wrote an excellent article drawing together the information that is available</a:t>
            </a:r>
            <a:r>
              <a:rPr lang="en-GB" dirty="0"/>
              <a:t> about the extent of holiday hunger in Northern Ireland.</a:t>
            </a:r>
          </a:p>
          <a:p>
            <a:endParaRPr lang="en-GB" dirty="0"/>
          </a:p>
        </p:txBody>
      </p:sp>
      <p:sp>
        <p:nvSpPr>
          <p:cNvPr id="4" name="Slide Number Placeholder 3"/>
          <p:cNvSpPr>
            <a:spLocks noGrp="1"/>
          </p:cNvSpPr>
          <p:nvPr>
            <p:ph type="sldNum" sz="quarter" idx="5"/>
          </p:nvPr>
        </p:nvSpPr>
        <p:spPr/>
        <p:txBody>
          <a:bodyPr/>
          <a:lstStyle/>
          <a:p>
            <a:fld id="{F2004C43-618B-4B79-828A-A9796186A45E}" type="slidenum">
              <a:rPr lang="en-GB" smtClean="0"/>
              <a:t>2</a:t>
            </a:fld>
            <a:endParaRPr lang="en-GB"/>
          </a:p>
        </p:txBody>
      </p:sp>
    </p:spTree>
    <p:extLst>
      <p:ext uri="{BB962C8B-B14F-4D97-AF65-F5344CB8AC3E}">
        <p14:creationId xmlns:p14="http://schemas.microsoft.com/office/powerpoint/2010/main" val="3481161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One </a:t>
            </a:r>
            <a:r>
              <a:rPr lang="en-GB" sz="1200" b="0" i="0" u="none" strike="noStrike" kern="1200" dirty="0" err="1">
                <a:solidFill>
                  <a:schemeClr val="tx1"/>
                </a:solidFill>
                <a:effectLst/>
                <a:latin typeface="+mn-lt"/>
                <a:ea typeface="+mn-ea"/>
                <a:cs typeface="+mn-cs"/>
              </a:rPr>
              <a:t>orhanisation</a:t>
            </a:r>
            <a:r>
              <a:rPr lang="en-GB" sz="1200" b="0" i="0" u="none" strike="noStrike" kern="1200" dirty="0">
                <a:solidFill>
                  <a:schemeClr val="tx1"/>
                </a:solidFill>
                <a:effectLst/>
                <a:latin typeface="+mn-lt"/>
                <a:ea typeface="+mn-ea"/>
                <a:cs typeface="+mn-cs"/>
              </a:rPr>
              <a:t> that says it truly is a problem and working </a:t>
            </a:r>
            <a:r>
              <a:rPr lang="en-GB" sz="1200" b="0" i="0" u="none" strike="noStrike" kern="1200" dirty="0" err="1">
                <a:solidFill>
                  <a:schemeClr val="tx1"/>
                </a:solidFill>
                <a:effectLst/>
                <a:latin typeface="+mn-lt"/>
                <a:ea typeface="+mn-ea"/>
                <a:cs typeface="+mn-cs"/>
              </a:rPr>
              <a:t>hatrd</a:t>
            </a:r>
            <a:r>
              <a:rPr lang="en-GB" sz="1200" b="0" i="0" u="none" strike="noStrike" kern="1200" dirty="0">
                <a:solidFill>
                  <a:schemeClr val="tx1"/>
                </a:solidFill>
                <a:effectLst/>
                <a:latin typeface="+mn-lt"/>
                <a:ea typeface="+mn-ea"/>
                <a:cs typeface="+mn-cs"/>
              </a:rPr>
              <a:t> to tackle it is Children in Northern Ireland who is working with key partners from statutory bodies, community and voluntary sector and government providing an innovative solution to end holiday hunger. We want to work in partnership to implement solutions to improve the well-being of all children and young people in Northern Ireland. </a:t>
            </a:r>
          </a:p>
          <a:p>
            <a:br>
              <a:rPr lang="en-GB" dirty="0"/>
            </a:br>
            <a:r>
              <a:rPr lang="en-GB" sz="1200" b="0" i="0" u="none" strike="noStrike" kern="1200" dirty="0">
                <a:solidFill>
                  <a:schemeClr val="tx1"/>
                </a:solidFill>
                <a:effectLst/>
                <a:latin typeface="+mn-lt"/>
                <a:ea typeface="+mn-ea"/>
                <a:cs typeface="+mn-cs"/>
              </a:rPr>
              <a:t>They work at both a local and regional level to shine a light on the crisis of holiday hunger in Northern Ireland. They build partnerships and advocate for policy changes needed to achieve the goal of ending holiday hunger . </a:t>
            </a:r>
          </a:p>
          <a:p>
            <a:endParaRPr lang="en-GB" sz="1200" b="0" i="0" u="none" strike="noStrike"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F2004C43-618B-4B79-828A-A9796186A45E}" type="slidenum">
              <a:rPr lang="en-GB" smtClean="0"/>
              <a:t>3</a:t>
            </a:fld>
            <a:endParaRPr lang="en-GB"/>
          </a:p>
        </p:txBody>
      </p:sp>
    </p:spTree>
    <p:extLst>
      <p:ext uri="{BB962C8B-B14F-4D97-AF65-F5344CB8AC3E}">
        <p14:creationId xmlns:p14="http://schemas.microsoft.com/office/powerpoint/2010/main" val="705345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We need to address the injustices of poverty. We need to acknowledge the Poverty Gap is widening.. Families are struggling to make ends meet. But we must acknowledge we need in the short term address these awful symptoms poverty is causing. The holiday hunger plague exists… we only have to look at the number of children accessing free school meals … we need build the gap and ensure we support these children in holiday periods. Children from poorer families in Northern Ireland can fall behind their peers over holiday periods – during summer, in particular, due to the length of the break, but also Christmas and Easter.</a:t>
            </a:r>
          </a:p>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The bare fact is that many children rely on the healthy meals they get in school to provide adequate nutrition – meals that stop outside of term time.</a:t>
            </a:r>
          </a:p>
          <a:p>
            <a:r>
              <a:rPr lang="en-GB" sz="1200" b="0" i="0" u="none" strike="noStrike" kern="1200" dirty="0">
                <a:solidFill>
                  <a:schemeClr val="tx1"/>
                </a:solidFill>
                <a:effectLst/>
                <a:latin typeface="+mn-lt"/>
                <a:ea typeface="+mn-ea"/>
                <a:cs typeface="+mn-cs"/>
              </a:rPr>
              <a:t>Obviously good nutrition is vital for the development of children and young people. Those who do not receive it are at a disadvantage, and one which should be avoidable</a:t>
            </a:r>
          </a:p>
          <a:p>
            <a:endParaRPr lang="en-GB" sz="1200" b="0" i="0" u="none" strike="noStrike" kern="1200" dirty="0">
              <a:solidFill>
                <a:schemeClr val="tx1"/>
              </a:solidFill>
              <a:effectLst/>
              <a:latin typeface="+mn-lt"/>
              <a:ea typeface="+mn-ea"/>
              <a:cs typeface="+mn-cs"/>
            </a:endParaRPr>
          </a:p>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What we will showcase today is an inspirational project that is doing just that. We need to learn from these pilots and insist that all children in NI are getting the same opportunities. </a:t>
            </a:r>
          </a:p>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This project in Portadown is a partnership between Oasis Youth Portadown, Children &amp; Young People’s Strategic Partnership, Pathways Activities and Presentation Primary School with additional support from the Public Health Agency, food supplier Brakes UK and the Almac Group. This programme was an opportunity for a partnership approach to address the growing concern of holiday hunger during school closure periods in Northern Ireland. The idea came about following a conference on child poverty “Making it Happen” which was supported by the Chair of the All Party Group on Children and Young People, Steven Agnew MLA and initiated by the Child Poverty Alliance, chaired by Children in Northern Ireland. </a:t>
            </a:r>
          </a:p>
          <a:p>
            <a:endParaRPr lang="en-GB" dirty="0"/>
          </a:p>
        </p:txBody>
      </p:sp>
      <p:sp>
        <p:nvSpPr>
          <p:cNvPr id="4" name="Slide Number Placeholder 3"/>
          <p:cNvSpPr>
            <a:spLocks noGrp="1"/>
          </p:cNvSpPr>
          <p:nvPr>
            <p:ph type="sldNum" sz="quarter" idx="5"/>
          </p:nvPr>
        </p:nvSpPr>
        <p:spPr/>
        <p:txBody>
          <a:bodyPr/>
          <a:lstStyle/>
          <a:p>
            <a:fld id="{F2004C43-618B-4B79-828A-A9796186A45E}" type="slidenum">
              <a:rPr lang="en-GB" smtClean="0"/>
              <a:t>4</a:t>
            </a:fld>
            <a:endParaRPr lang="en-GB"/>
          </a:p>
        </p:txBody>
      </p:sp>
    </p:spTree>
    <p:extLst>
      <p:ext uri="{BB962C8B-B14F-4D97-AF65-F5344CB8AC3E}">
        <p14:creationId xmlns:p14="http://schemas.microsoft.com/office/powerpoint/2010/main" val="2088615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We didn’t want that to be the main thing, or to stigmatise those involved, and we wanted to provide an education.</a:t>
            </a:r>
            <a:endParaRPr lang="en-GB" dirty="0"/>
          </a:p>
        </p:txBody>
      </p:sp>
      <p:sp>
        <p:nvSpPr>
          <p:cNvPr id="4" name="Slide Number Placeholder 3"/>
          <p:cNvSpPr>
            <a:spLocks noGrp="1"/>
          </p:cNvSpPr>
          <p:nvPr>
            <p:ph type="sldNum" sz="quarter" idx="5"/>
          </p:nvPr>
        </p:nvSpPr>
        <p:spPr/>
        <p:txBody>
          <a:bodyPr/>
          <a:lstStyle/>
          <a:p>
            <a:fld id="{F2004C43-618B-4B79-828A-A9796186A45E}" type="slidenum">
              <a:rPr lang="en-GB" smtClean="0"/>
              <a:t>5</a:t>
            </a:fld>
            <a:endParaRPr lang="en-GB"/>
          </a:p>
        </p:txBody>
      </p:sp>
    </p:spTree>
    <p:extLst>
      <p:ext uri="{BB962C8B-B14F-4D97-AF65-F5344CB8AC3E}">
        <p14:creationId xmlns:p14="http://schemas.microsoft.com/office/powerpoint/2010/main" val="1682174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Children in Northern Ireland (</a:t>
            </a:r>
            <a:r>
              <a:rPr lang="en-GB" sz="1200" b="0" i="0" u="none" strike="noStrike" kern="1200" dirty="0" err="1">
                <a:solidFill>
                  <a:schemeClr val="tx1"/>
                </a:solidFill>
                <a:effectLst/>
                <a:latin typeface="+mn-lt"/>
                <a:ea typeface="+mn-ea"/>
                <a:cs typeface="+mn-cs"/>
              </a:rPr>
              <a:t>CiNI</a:t>
            </a:r>
            <a:r>
              <a:rPr lang="en-GB" sz="1200" b="0" i="0" u="none" strike="noStrike" kern="1200" dirty="0">
                <a:solidFill>
                  <a:schemeClr val="tx1"/>
                </a:solidFill>
                <a:effectLst/>
                <a:latin typeface="+mn-lt"/>
                <a:ea typeface="+mn-ea"/>
                <a:cs typeface="+mn-cs"/>
              </a:rPr>
              <a:t>) is </a:t>
            </a:r>
            <a:r>
              <a:rPr lang="en-GB" sz="1200" b="0" i="0" u="none" strike="noStrike" kern="1200" dirty="0">
                <a:solidFill>
                  <a:schemeClr val="tx1"/>
                </a:solidFill>
                <a:effectLst/>
                <a:latin typeface="+mn-lt"/>
                <a:ea typeface="+mn-ea"/>
                <a:cs typeface="+mn-cs"/>
                <a:hlinkClick r:id="rId3"/>
              </a:rPr>
              <a:t>running a campaign to end holiday hunger</a:t>
            </a:r>
            <a:r>
              <a:rPr lang="en-GB" sz="1200" b="0" i="0" u="none" strike="noStrike" kern="1200" dirty="0">
                <a:solidFill>
                  <a:schemeClr val="tx1"/>
                </a:solidFill>
                <a:effectLst/>
                <a:latin typeface="+mn-lt"/>
                <a:ea typeface="+mn-ea"/>
                <a:cs typeface="+mn-cs"/>
              </a:rPr>
              <a:t> and the organisation is making gains. However, as Ellen Finlay, Policy Officer at </a:t>
            </a:r>
            <a:r>
              <a:rPr lang="en-GB" sz="1200" b="0" i="0" u="none" strike="noStrike" kern="1200" dirty="0" err="1">
                <a:solidFill>
                  <a:schemeClr val="tx1"/>
                </a:solidFill>
                <a:effectLst/>
                <a:latin typeface="+mn-lt"/>
                <a:ea typeface="+mn-ea"/>
                <a:cs typeface="+mn-cs"/>
              </a:rPr>
              <a:t>CiNI</a:t>
            </a:r>
            <a:r>
              <a:rPr lang="en-GB" sz="1200" b="0" i="0" u="none" strike="noStrike" kern="1200" dirty="0">
                <a:solidFill>
                  <a:schemeClr val="tx1"/>
                </a:solidFill>
                <a:effectLst/>
                <a:latin typeface="+mn-lt"/>
                <a:ea typeface="+mn-ea"/>
                <a:cs typeface="+mn-cs"/>
              </a:rPr>
              <a:t>, told Scope, this is a tricky issue to tackle. Even the scale of the problem is not that clear.</a:t>
            </a:r>
          </a:p>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“It’s hard to put a figure on it and no-one really wants to talk about it.”</a:t>
            </a:r>
          </a:p>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She said the Family Fund, an organisation which looks after families who have children with disabilities, particularly those who are vulnerable or on low incomes, has carried out a survey which backed up worries about nutrition and social contact. There has also been some good work carried out to identify the wider context.</a:t>
            </a:r>
          </a:p>
          <a:p>
            <a:r>
              <a:rPr lang="en-GB" sz="1200" b="0" i="0" u="none" strike="noStrike" kern="1200" dirty="0">
                <a:solidFill>
                  <a:schemeClr val="tx1"/>
                </a:solidFill>
                <a:effectLst/>
                <a:latin typeface="+mn-lt"/>
                <a:ea typeface="+mn-ea"/>
                <a:cs typeface="+mn-cs"/>
              </a:rPr>
              <a:t>According to Ms Finlay, cross-sectoral input was necessary for the scheme to succeed, and she feels it will be crucial if this is to be replicated effectively across NI.</a:t>
            </a:r>
          </a:p>
          <a:p>
            <a:r>
              <a:rPr lang="en-GB" sz="1200" b="0" i="0" u="none" strike="noStrike" kern="1200" dirty="0">
                <a:solidFill>
                  <a:schemeClr val="tx1"/>
                </a:solidFill>
                <a:effectLst/>
                <a:latin typeface="+mn-lt"/>
                <a:ea typeface="+mn-ea"/>
                <a:cs typeface="+mn-cs"/>
              </a:rPr>
              <a:t>“We got as many people on board as we possibly could. We make sure we that, whenever we go into an area, there is a community anchor, an organisation that knows the children and knows the families. The PHA is also involved, and we also get referrals from the Family Support Hubs [</a:t>
            </a:r>
            <a:r>
              <a:rPr lang="en-GB" sz="1200" b="0" i="0" u="none" strike="noStrike" kern="1200" dirty="0">
                <a:solidFill>
                  <a:schemeClr val="tx1"/>
                </a:solidFill>
                <a:effectLst/>
                <a:latin typeface="+mn-lt"/>
                <a:ea typeface="+mn-ea"/>
                <a:cs typeface="+mn-cs"/>
                <a:hlinkClick r:id="rId4"/>
              </a:rPr>
              <a:t>which are themselves cross sectoral</a:t>
            </a:r>
            <a:r>
              <a:rPr lang="en-GB" sz="1200" b="0" i="0" u="none" strike="noStrike" kern="1200" dirty="0">
                <a:solidFill>
                  <a:schemeClr val="tx1"/>
                </a:solidFill>
                <a:effectLst/>
                <a:latin typeface="+mn-lt"/>
                <a:ea typeface="+mn-ea"/>
                <a:cs typeface="+mn-cs"/>
              </a:rPr>
              <a:t>].</a:t>
            </a:r>
          </a:p>
          <a:p>
            <a:r>
              <a:rPr lang="en-GB" sz="1200" b="0" i="0" u="none" strike="noStrike" kern="1200" dirty="0">
                <a:solidFill>
                  <a:schemeClr val="tx1"/>
                </a:solidFill>
                <a:effectLst/>
                <a:latin typeface="+mn-lt"/>
                <a:ea typeface="+mn-ea"/>
                <a:cs typeface="+mn-cs"/>
              </a:rPr>
              <a:t>“We got a small pot of money from the Public Health Agency but the rest of the money came from private enterprise.</a:t>
            </a:r>
          </a:p>
          <a:p>
            <a:r>
              <a:rPr lang="en-GB" sz="1200" b="0" i="0" u="none" strike="noStrike" kern="1200" dirty="0">
                <a:solidFill>
                  <a:schemeClr val="tx1"/>
                </a:solidFill>
                <a:effectLst/>
                <a:latin typeface="+mn-lt"/>
                <a:ea typeface="+mn-ea"/>
                <a:cs typeface="+mn-cs"/>
              </a:rPr>
              <a:t>“We can’t wait for government so we need to engage with private businesses. If we sat back and waited for funding we would still be waiting. When we decided to do this project we hadn’t a penny, so had to think outside the box and look for something sustainable. That means doing something different with the money you already have, but also doing something different by looking for alternative partners.</a:t>
            </a:r>
          </a:p>
          <a:p>
            <a:r>
              <a:rPr lang="en-GB" sz="1200" b="0" i="0" u="none" strike="noStrike" kern="1200" dirty="0">
                <a:solidFill>
                  <a:schemeClr val="tx1"/>
                </a:solidFill>
                <a:effectLst/>
                <a:latin typeface="+mn-lt"/>
                <a:ea typeface="+mn-ea"/>
                <a:cs typeface="+mn-cs"/>
              </a:rPr>
              <a:t>“We were very conscious that when we approached Almac that they are a business based in Portadown. Obviously they have CSR concerns, but also that the young people benefitting from this could be their future workforce.”</a:t>
            </a:r>
          </a:p>
          <a:p>
            <a:endParaRPr lang="en-GB" dirty="0"/>
          </a:p>
        </p:txBody>
      </p:sp>
      <p:sp>
        <p:nvSpPr>
          <p:cNvPr id="4" name="Slide Number Placeholder 3"/>
          <p:cNvSpPr>
            <a:spLocks noGrp="1"/>
          </p:cNvSpPr>
          <p:nvPr>
            <p:ph type="sldNum" sz="quarter" idx="5"/>
          </p:nvPr>
        </p:nvSpPr>
        <p:spPr/>
        <p:txBody>
          <a:bodyPr/>
          <a:lstStyle/>
          <a:p>
            <a:fld id="{F2004C43-618B-4B79-828A-A9796186A45E}" type="slidenum">
              <a:rPr lang="en-GB" smtClean="0"/>
              <a:t>7</a:t>
            </a:fld>
            <a:endParaRPr lang="en-GB"/>
          </a:p>
        </p:txBody>
      </p:sp>
    </p:spTree>
    <p:extLst>
      <p:ext uri="{BB962C8B-B14F-4D97-AF65-F5344CB8AC3E}">
        <p14:creationId xmlns:p14="http://schemas.microsoft.com/office/powerpoint/2010/main" val="208993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80B2-5903-4110-BB08-FDE329ED7C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9DB291-F62D-4BD7-9A3A-0D5E87465B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127F100-9B22-4903-B3F3-7D8DA1A20416}"/>
              </a:ext>
            </a:extLst>
          </p:cNvPr>
          <p:cNvSpPr>
            <a:spLocks noGrp="1"/>
          </p:cNvSpPr>
          <p:nvPr>
            <p:ph type="dt" sz="half" idx="10"/>
          </p:nvPr>
        </p:nvSpPr>
        <p:spPr/>
        <p:txBody>
          <a:bodyPr/>
          <a:lstStyle/>
          <a:p>
            <a:fld id="{08BFCAF3-2F5C-4344-AB0C-0446E864E91E}" type="datetimeFigureOut">
              <a:rPr lang="en-GB" smtClean="0"/>
              <a:t>04/03/2020</a:t>
            </a:fld>
            <a:endParaRPr lang="en-GB"/>
          </a:p>
        </p:txBody>
      </p:sp>
      <p:sp>
        <p:nvSpPr>
          <p:cNvPr id="5" name="Footer Placeholder 4">
            <a:extLst>
              <a:ext uri="{FF2B5EF4-FFF2-40B4-BE49-F238E27FC236}">
                <a16:creationId xmlns:a16="http://schemas.microsoft.com/office/drawing/2014/main" id="{6FEE0603-7A7D-43E0-A487-0F7CFE4B36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F74874-82D1-4A5C-9100-1CB9A146AD4D}"/>
              </a:ext>
            </a:extLst>
          </p:cNvPr>
          <p:cNvSpPr>
            <a:spLocks noGrp="1"/>
          </p:cNvSpPr>
          <p:nvPr>
            <p:ph type="sldNum" sz="quarter" idx="12"/>
          </p:nvPr>
        </p:nvSpPr>
        <p:spPr/>
        <p:txBody>
          <a:bodyPr/>
          <a:lstStyle/>
          <a:p>
            <a:fld id="{9F5141DC-A943-43DA-9317-EB5FAD4A4DB8}" type="slidenum">
              <a:rPr lang="en-GB" smtClean="0"/>
              <a:t>‹#›</a:t>
            </a:fld>
            <a:endParaRPr lang="en-GB"/>
          </a:p>
        </p:txBody>
      </p:sp>
    </p:spTree>
    <p:extLst>
      <p:ext uri="{BB962C8B-B14F-4D97-AF65-F5344CB8AC3E}">
        <p14:creationId xmlns:p14="http://schemas.microsoft.com/office/powerpoint/2010/main" val="376176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16B2E-5587-4969-BA3D-621E5489D78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8E00637-252F-4316-A5C1-FB820B7CF1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4A95D8-5D84-4B34-871B-9AB0F2302EB0}"/>
              </a:ext>
            </a:extLst>
          </p:cNvPr>
          <p:cNvSpPr>
            <a:spLocks noGrp="1"/>
          </p:cNvSpPr>
          <p:nvPr>
            <p:ph type="dt" sz="half" idx="10"/>
          </p:nvPr>
        </p:nvSpPr>
        <p:spPr/>
        <p:txBody>
          <a:bodyPr/>
          <a:lstStyle/>
          <a:p>
            <a:fld id="{08BFCAF3-2F5C-4344-AB0C-0446E864E91E}" type="datetimeFigureOut">
              <a:rPr lang="en-GB" smtClean="0"/>
              <a:t>04/03/2020</a:t>
            </a:fld>
            <a:endParaRPr lang="en-GB"/>
          </a:p>
        </p:txBody>
      </p:sp>
      <p:sp>
        <p:nvSpPr>
          <p:cNvPr id="5" name="Footer Placeholder 4">
            <a:extLst>
              <a:ext uri="{FF2B5EF4-FFF2-40B4-BE49-F238E27FC236}">
                <a16:creationId xmlns:a16="http://schemas.microsoft.com/office/drawing/2014/main" id="{E854AEB3-013C-45A3-AB0E-4F253AE336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6BF622-6FDD-46CD-9DFB-9D3BFE02194A}"/>
              </a:ext>
            </a:extLst>
          </p:cNvPr>
          <p:cNvSpPr>
            <a:spLocks noGrp="1"/>
          </p:cNvSpPr>
          <p:nvPr>
            <p:ph type="sldNum" sz="quarter" idx="12"/>
          </p:nvPr>
        </p:nvSpPr>
        <p:spPr/>
        <p:txBody>
          <a:bodyPr/>
          <a:lstStyle/>
          <a:p>
            <a:fld id="{9F5141DC-A943-43DA-9317-EB5FAD4A4DB8}" type="slidenum">
              <a:rPr lang="en-GB" smtClean="0"/>
              <a:t>‹#›</a:t>
            </a:fld>
            <a:endParaRPr lang="en-GB"/>
          </a:p>
        </p:txBody>
      </p:sp>
    </p:spTree>
    <p:extLst>
      <p:ext uri="{BB962C8B-B14F-4D97-AF65-F5344CB8AC3E}">
        <p14:creationId xmlns:p14="http://schemas.microsoft.com/office/powerpoint/2010/main" val="194176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52646-969D-49B3-BE88-170A683C689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E62A18E-D051-4016-A8CE-3066498D03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CCEFEC-88A1-491A-9753-7DF452896965}"/>
              </a:ext>
            </a:extLst>
          </p:cNvPr>
          <p:cNvSpPr>
            <a:spLocks noGrp="1"/>
          </p:cNvSpPr>
          <p:nvPr>
            <p:ph type="dt" sz="half" idx="10"/>
          </p:nvPr>
        </p:nvSpPr>
        <p:spPr/>
        <p:txBody>
          <a:bodyPr/>
          <a:lstStyle/>
          <a:p>
            <a:fld id="{08BFCAF3-2F5C-4344-AB0C-0446E864E91E}" type="datetimeFigureOut">
              <a:rPr lang="en-GB" smtClean="0"/>
              <a:t>04/03/2020</a:t>
            </a:fld>
            <a:endParaRPr lang="en-GB"/>
          </a:p>
        </p:txBody>
      </p:sp>
      <p:sp>
        <p:nvSpPr>
          <p:cNvPr id="5" name="Footer Placeholder 4">
            <a:extLst>
              <a:ext uri="{FF2B5EF4-FFF2-40B4-BE49-F238E27FC236}">
                <a16:creationId xmlns:a16="http://schemas.microsoft.com/office/drawing/2014/main" id="{CDDC56B0-144A-4BD4-8774-4F4F5DD122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131CDA-AB82-40DC-9B57-C2E18FD43E53}"/>
              </a:ext>
            </a:extLst>
          </p:cNvPr>
          <p:cNvSpPr>
            <a:spLocks noGrp="1"/>
          </p:cNvSpPr>
          <p:nvPr>
            <p:ph type="sldNum" sz="quarter" idx="12"/>
          </p:nvPr>
        </p:nvSpPr>
        <p:spPr/>
        <p:txBody>
          <a:bodyPr/>
          <a:lstStyle/>
          <a:p>
            <a:fld id="{9F5141DC-A943-43DA-9317-EB5FAD4A4DB8}" type="slidenum">
              <a:rPr lang="en-GB" smtClean="0"/>
              <a:t>‹#›</a:t>
            </a:fld>
            <a:endParaRPr lang="en-GB"/>
          </a:p>
        </p:txBody>
      </p:sp>
    </p:spTree>
    <p:extLst>
      <p:ext uri="{BB962C8B-B14F-4D97-AF65-F5344CB8AC3E}">
        <p14:creationId xmlns:p14="http://schemas.microsoft.com/office/powerpoint/2010/main" val="93484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4DE10-5765-48E6-B98C-5315D08914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936226-C68A-49E7-9B22-492772A598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488782-F099-4502-B2A0-CD1410725D56}"/>
              </a:ext>
            </a:extLst>
          </p:cNvPr>
          <p:cNvSpPr>
            <a:spLocks noGrp="1"/>
          </p:cNvSpPr>
          <p:nvPr>
            <p:ph type="dt" sz="half" idx="10"/>
          </p:nvPr>
        </p:nvSpPr>
        <p:spPr/>
        <p:txBody>
          <a:bodyPr/>
          <a:lstStyle/>
          <a:p>
            <a:fld id="{08BFCAF3-2F5C-4344-AB0C-0446E864E91E}" type="datetimeFigureOut">
              <a:rPr lang="en-GB" smtClean="0"/>
              <a:t>04/03/2020</a:t>
            </a:fld>
            <a:endParaRPr lang="en-GB"/>
          </a:p>
        </p:txBody>
      </p:sp>
      <p:sp>
        <p:nvSpPr>
          <p:cNvPr id="5" name="Footer Placeholder 4">
            <a:extLst>
              <a:ext uri="{FF2B5EF4-FFF2-40B4-BE49-F238E27FC236}">
                <a16:creationId xmlns:a16="http://schemas.microsoft.com/office/drawing/2014/main" id="{52654D47-C534-42ED-A896-4B98207B28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3163AA-23D9-47FE-B317-725E67FC5B65}"/>
              </a:ext>
            </a:extLst>
          </p:cNvPr>
          <p:cNvSpPr>
            <a:spLocks noGrp="1"/>
          </p:cNvSpPr>
          <p:nvPr>
            <p:ph type="sldNum" sz="quarter" idx="12"/>
          </p:nvPr>
        </p:nvSpPr>
        <p:spPr/>
        <p:txBody>
          <a:bodyPr/>
          <a:lstStyle/>
          <a:p>
            <a:fld id="{9F5141DC-A943-43DA-9317-EB5FAD4A4DB8}" type="slidenum">
              <a:rPr lang="en-GB" smtClean="0"/>
              <a:t>‹#›</a:t>
            </a:fld>
            <a:endParaRPr lang="en-GB"/>
          </a:p>
        </p:txBody>
      </p:sp>
    </p:spTree>
    <p:extLst>
      <p:ext uri="{BB962C8B-B14F-4D97-AF65-F5344CB8AC3E}">
        <p14:creationId xmlns:p14="http://schemas.microsoft.com/office/powerpoint/2010/main" val="2912595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C1622-4BEE-401F-9765-E4A11C1CE8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56C1F7-ED9B-45B7-AF25-FA03722CAD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B77260-D30E-4E26-B778-9C0943CE5B4D}"/>
              </a:ext>
            </a:extLst>
          </p:cNvPr>
          <p:cNvSpPr>
            <a:spLocks noGrp="1"/>
          </p:cNvSpPr>
          <p:nvPr>
            <p:ph type="dt" sz="half" idx="10"/>
          </p:nvPr>
        </p:nvSpPr>
        <p:spPr/>
        <p:txBody>
          <a:bodyPr/>
          <a:lstStyle/>
          <a:p>
            <a:fld id="{08BFCAF3-2F5C-4344-AB0C-0446E864E91E}" type="datetimeFigureOut">
              <a:rPr lang="en-GB" smtClean="0"/>
              <a:t>04/03/2020</a:t>
            </a:fld>
            <a:endParaRPr lang="en-GB"/>
          </a:p>
        </p:txBody>
      </p:sp>
      <p:sp>
        <p:nvSpPr>
          <p:cNvPr id="5" name="Footer Placeholder 4">
            <a:extLst>
              <a:ext uri="{FF2B5EF4-FFF2-40B4-BE49-F238E27FC236}">
                <a16:creationId xmlns:a16="http://schemas.microsoft.com/office/drawing/2014/main" id="{6EE65631-0C4C-491F-9EFB-6D90548DAF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EB164E-2C00-4E31-845D-DFB55122E28C}"/>
              </a:ext>
            </a:extLst>
          </p:cNvPr>
          <p:cNvSpPr>
            <a:spLocks noGrp="1"/>
          </p:cNvSpPr>
          <p:nvPr>
            <p:ph type="sldNum" sz="quarter" idx="12"/>
          </p:nvPr>
        </p:nvSpPr>
        <p:spPr/>
        <p:txBody>
          <a:bodyPr/>
          <a:lstStyle/>
          <a:p>
            <a:fld id="{9F5141DC-A943-43DA-9317-EB5FAD4A4DB8}" type="slidenum">
              <a:rPr lang="en-GB" smtClean="0"/>
              <a:t>‹#›</a:t>
            </a:fld>
            <a:endParaRPr lang="en-GB"/>
          </a:p>
        </p:txBody>
      </p:sp>
    </p:spTree>
    <p:extLst>
      <p:ext uri="{BB962C8B-B14F-4D97-AF65-F5344CB8AC3E}">
        <p14:creationId xmlns:p14="http://schemas.microsoft.com/office/powerpoint/2010/main" val="3004235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A1917-EB39-445C-9A92-4BD2A3414A1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977CC4-4373-40BC-8AC8-4DD90C68C2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6AF8E4-851D-40FD-90CE-024D2AE973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8F3A51D-6AEC-4EBA-AE44-21A3FCADBC7F}"/>
              </a:ext>
            </a:extLst>
          </p:cNvPr>
          <p:cNvSpPr>
            <a:spLocks noGrp="1"/>
          </p:cNvSpPr>
          <p:nvPr>
            <p:ph type="dt" sz="half" idx="10"/>
          </p:nvPr>
        </p:nvSpPr>
        <p:spPr/>
        <p:txBody>
          <a:bodyPr/>
          <a:lstStyle/>
          <a:p>
            <a:fld id="{08BFCAF3-2F5C-4344-AB0C-0446E864E91E}" type="datetimeFigureOut">
              <a:rPr lang="en-GB" smtClean="0"/>
              <a:t>04/03/2020</a:t>
            </a:fld>
            <a:endParaRPr lang="en-GB"/>
          </a:p>
        </p:txBody>
      </p:sp>
      <p:sp>
        <p:nvSpPr>
          <p:cNvPr id="6" name="Footer Placeholder 5">
            <a:extLst>
              <a:ext uri="{FF2B5EF4-FFF2-40B4-BE49-F238E27FC236}">
                <a16:creationId xmlns:a16="http://schemas.microsoft.com/office/drawing/2014/main" id="{B818FFF6-DFC7-457A-A930-85A7C061F42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122E19-B03D-478D-933C-E1CBA3EA2CAD}"/>
              </a:ext>
            </a:extLst>
          </p:cNvPr>
          <p:cNvSpPr>
            <a:spLocks noGrp="1"/>
          </p:cNvSpPr>
          <p:nvPr>
            <p:ph type="sldNum" sz="quarter" idx="12"/>
          </p:nvPr>
        </p:nvSpPr>
        <p:spPr/>
        <p:txBody>
          <a:bodyPr/>
          <a:lstStyle/>
          <a:p>
            <a:fld id="{9F5141DC-A943-43DA-9317-EB5FAD4A4DB8}" type="slidenum">
              <a:rPr lang="en-GB" smtClean="0"/>
              <a:t>‹#›</a:t>
            </a:fld>
            <a:endParaRPr lang="en-GB"/>
          </a:p>
        </p:txBody>
      </p:sp>
    </p:spTree>
    <p:extLst>
      <p:ext uri="{BB962C8B-B14F-4D97-AF65-F5344CB8AC3E}">
        <p14:creationId xmlns:p14="http://schemas.microsoft.com/office/powerpoint/2010/main" val="2720637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69500-70DB-4BDE-86C5-441280AA3E7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EF1DCE-22B6-4690-A6DA-461ED73F3B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AB397A-094E-4BF9-902B-477EAB4AE9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C9786D0-902B-4C05-85C9-0FE828DDA6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2B2422-2B1D-4F89-B4EE-F3ADA22A8A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50716A8-E466-4BF8-A5AF-686ECA0D7B8F}"/>
              </a:ext>
            </a:extLst>
          </p:cNvPr>
          <p:cNvSpPr>
            <a:spLocks noGrp="1"/>
          </p:cNvSpPr>
          <p:nvPr>
            <p:ph type="dt" sz="half" idx="10"/>
          </p:nvPr>
        </p:nvSpPr>
        <p:spPr/>
        <p:txBody>
          <a:bodyPr/>
          <a:lstStyle/>
          <a:p>
            <a:fld id="{08BFCAF3-2F5C-4344-AB0C-0446E864E91E}" type="datetimeFigureOut">
              <a:rPr lang="en-GB" smtClean="0"/>
              <a:t>04/03/2020</a:t>
            </a:fld>
            <a:endParaRPr lang="en-GB"/>
          </a:p>
        </p:txBody>
      </p:sp>
      <p:sp>
        <p:nvSpPr>
          <p:cNvPr id="8" name="Footer Placeholder 7">
            <a:extLst>
              <a:ext uri="{FF2B5EF4-FFF2-40B4-BE49-F238E27FC236}">
                <a16:creationId xmlns:a16="http://schemas.microsoft.com/office/drawing/2014/main" id="{B64A3D55-1805-4FB4-A0F0-29D89A9D69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0477A85-C973-4E8B-BAF9-876FE06A7B1B}"/>
              </a:ext>
            </a:extLst>
          </p:cNvPr>
          <p:cNvSpPr>
            <a:spLocks noGrp="1"/>
          </p:cNvSpPr>
          <p:nvPr>
            <p:ph type="sldNum" sz="quarter" idx="12"/>
          </p:nvPr>
        </p:nvSpPr>
        <p:spPr/>
        <p:txBody>
          <a:bodyPr/>
          <a:lstStyle/>
          <a:p>
            <a:fld id="{9F5141DC-A943-43DA-9317-EB5FAD4A4DB8}" type="slidenum">
              <a:rPr lang="en-GB" smtClean="0"/>
              <a:t>‹#›</a:t>
            </a:fld>
            <a:endParaRPr lang="en-GB"/>
          </a:p>
        </p:txBody>
      </p:sp>
    </p:spTree>
    <p:extLst>
      <p:ext uri="{BB962C8B-B14F-4D97-AF65-F5344CB8AC3E}">
        <p14:creationId xmlns:p14="http://schemas.microsoft.com/office/powerpoint/2010/main" val="27247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F62AD-5E12-4B01-9F3F-07551329436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95AF564-AEB5-4232-9B8E-9FFE22DCD86F}"/>
              </a:ext>
            </a:extLst>
          </p:cNvPr>
          <p:cNvSpPr>
            <a:spLocks noGrp="1"/>
          </p:cNvSpPr>
          <p:nvPr>
            <p:ph type="dt" sz="half" idx="10"/>
          </p:nvPr>
        </p:nvSpPr>
        <p:spPr/>
        <p:txBody>
          <a:bodyPr/>
          <a:lstStyle/>
          <a:p>
            <a:fld id="{08BFCAF3-2F5C-4344-AB0C-0446E864E91E}" type="datetimeFigureOut">
              <a:rPr lang="en-GB" smtClean="0"/>
              <a:t>04/03/2020</a:t>
            </a:fld>
            <a:endParaRPr lang="en-GB"/>
          </a:p>
        </p:txBody>
      </p:sp>
      <p:sp>
        <p:nvSpPr>
          <p:cNvPr id="4" name="Footer Placeholder 3">
            <a:extLst>
              <a:ext uri="{FF2B5EF4-FFF2-40B4-BE49-F238E27FC236}">
                <a16:creationId xmlns:a16="http://schemas.microsoft.com/office/drawing/2014/main" id="{2208A471-4E13-4E23-A376-BA805EB54B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A0F1AD3-AD6C-4AE8-B358-98141744C42A}"/>
              </a:ext>
            </a:extLst>
          </p:cNvPr>
          <p:cNvSpPr>
            <a:spLocks noGrp="1"/>
          </p:cNvSpPr>
          <p:nvPr>
            <p:ph type="sldNum" sz="quarter" idx="12"/>
          </p:nvPr>
        </p:nvSpPr>
        <p:spPr/>
        <p:txBody>
          <a:bodyPr/>
          <a:lstStyle/>
          <a:p>
            <a:fld id="{9F5141DC-A943-43DA-9317-EB5FAD4A4DB8}" type="slidenum">
              <a:rPr lang="en-GB" smtClean="0"/>
              <a:t>‹#›</a:t>
            </a:fld>
            <a:endParaRPr lang="en-GB"/>
          </a:p>
        </p:txBody>
      </p:sp>
    </p:spTree>
    <p:extLst>
      <p:ext uri="{BB962C8B-B14F-4D97-AF65-F5344CB8AC3E}">
        <p14:creationId xmlns:p14="http://schemas.microsoft.com/office/powerpoint/2010/main" val="1133041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43D4B2-819E-415D-8D8A-F5165282AE72}"/>
              </a:ext>
            </a:extLst>
          </p:cNvPr>
          <p:cNvSpPr>
            <a:spLocks noGrp="1"/>
          </p:cNvSpPr>
          <p:nvPr>
            <p:ph type="dt" sz="half" idx="10"/>
          </p:nvPr>
        </p:nvSpPr>
        <p:spPr/>
        <p:txBody>
          <a:bodyPr/>
          <a:lstStyle/>
          <a:p>
            <a:fld id="{08BFCAF3-2F5C-4344-AB0C-0446E864E91E}" type="datetimeFigureOut">
              <a:rPr lang="en-GB" smtClean="0"/>
              <a:t>04/03/2020</a:t>
            </a:fld>
            <a:endParaRPr lang="en-GB"/>
          </a:p>
        </p:txBody>
      </p:sp>
      <p:sp>
        <p:nvSpPr>
          <p:cNvPr id="3" name="Footer Placeholder 2">
            <a:extLst>
              <a:ext uri="{FF2B5EF4-FFF2-40B4-BE49-F238E27FC236}">
                <a16:creationId xmlns:a16="http://schemas.microsoft.com/office/drawing/2014/main" id="{163C4F1F-66BD-44E6-9A0D-93EA3406AF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F4F285-FAE2-4EEC-9D74-4659FDCA2941}"/>
              </a:ext>
            </a:extLst>
          </p:cNvPr>
          <p:cNvSpPr>
            <a:spLocks noGrp="1"/>
          </p:cNvSpPr>
          <p:nvPr>
            <p:ph type="sldNum" sz="quarter" idx="12"/>
          </p:nvPr>
        </p:nvSpPr>
        <p:spPr/>
        <p:txBody>
          <a:bodyPr/>
          <a:lstStyle/>
          <a:p>
            <a:fld id="{9F5141DC-A943-43DA-9317-EB5FAD4A4DB8}" type="slidenum">
              <a:rPr lang="en-GB" smtClean="0"/>
              <a:t>‹#›</a:t>
            </a:fld>
            <a:endParaRPr lang="en-GB"/>
          </a:p>
        </p:txBody>
      </p:sp>
    </p:spTree>
    <p:extLst>
      <p:ext uri="{BB962C8B-B14F-4D97-AF65-F5344CB8AC3E}">
        <p14:creationId xmlns:p14="http://schemas.microsoft.com/office/powerpoint/2010/main" val="4037500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C1888-D4CB-4BDA-B1C6-E144DEE6FC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C6B4B5F-1D18-49CB-B8A8-C50ED7BF9A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E9A238D-3B80-4538-9AB8-99C064FEF8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1F6D23-B1DE-4931-B3D1-5CC2BE8764D3}"/>
              </a:ext>
            </a:extLst>
          </p:cNvPr>
          <p:cNvSpPr>
            <a:spLocks noGrp="1"/>
          </p:cNvSpPr>
          <p:nvPr>
            <p:ph type="dt" sz="half" idx="10"/>
          </p:nvPr>
        </p:nvSpPr>
        <p:spPr/>
        <p:txBody>
          <a:bodyPr/>
          <a:lstStyle/>
          <a:p>
            <a:fld id="{08BFCAF3-2F5C-4344-AB0C-0446E864E91E}" type="datetimeFigureOut">
              <a:rPr lang="en-GB" smtClean="0"/>
              <a:t>04/03/2020</a:t>
            </a:fld>
            <a:endParaRPr lang="en-GB"/>
          </a:p>
        </p:txBody>
      </p:sp>
      <p:sp>
        <p:nvSpPr>
          <p:cNvPr id="6" name="Footer Placeholder 5">
            <a:extLst>
              <a:ext uri="{FF2B5EF4-FFF2-40B4-BE49-F238E27FC236}">
                <a16:creationId xmlns:a16="http://schemas.microsoft.com/office/drawing/2014/main" id="{6ECF9FB3-2574-4168-A46C-2D6636BB51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F560AC2-9B8F-4CF6-BC25-387367E622EF}"/>
              </a:ext>
            </a:extLst>
          </p:cNvPr>
          <p:cNvSpPr>
            <a:spLocks noGrp="1"/>
          </p:cNvSpPr>
          <p:nvPr>
            <p:ph type="sldNum" sz="quarter" idx="12"/>
          </p:nvPr>
        </p:nvSpPr>
        <p:spPr/>
        <p:txBody>
          <a:bodyPr/>
          <a:lstStyle/>
          <a:p>
            <a:fld id="{9F5141DC-A943-43DA-9317-EB5FAD4A4DB8}" type="slidenum">
              <a:rPr lang="en-GB" smtClean="0"/>
              <a:t>‹#›</a:t>
            </a:fld>
            <a:endParaRPr lang="en-GB"/>
          </a:p>
        </p:txBody>
      </p:sp>
    </p:spTree>
    <p:extLst>
      <p:ext uri="{BB962C8B-B14F-4D97-AF65-F5344CB8AC3E}">
        <p14:creationId xmlns:p14="http://schemas.microsoft.com/office/powerpoint/2010/main" val="1938105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3CBE-D33B-4ADF-B6E2-3863009EA2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001F66C-FABC-4011-882F-9359ED4A6D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65ADC67-6937-4D5A-8D27-E8B05BC461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ACF361-0263-40C5-9763-4B18C30A9364}"/>
              </a:ext>
            </a:extLst>
          </p:cNvPr>
          <p:cNvSpPr>
            <a:spLocks noGrp="1"/>
          </p:cNvSpPr>
          <p:nvPr>
            <p:ph type="dt" sz="half" idx="10"/>
          </p:nvPr>
        </p:nvSpPr>
        <p:spPr/>
        <p:txBody>
          <a:bodyPr/>
          <a:lstStyle/>
          <a:p>
            <a:fld id="{08BFCAF3-2F5C-4344-AB0C-0446E864E91E}" type="datetimeFigureOut">
              <a:rPr lang="en-GB" smtClean="0"/>
              <a:t>04/03/2020</a:t>
            </a:fld>
            <a:endParaRPr lang="en-GB"/>
          </a:p>
        </p:txBody>
      </p:sp>
      <p:sp>
        <p:nvSpPr>
          <p:cNvPr id="6" name="Footer Placeholder 5">
            <a:extLst>
              <a:ext uri="{FF2B5EF4-FFF2-40B4-BE49-F238E27FC236}">
                <a16:creationId xmlns:a16="http://schemas.microsoft.com/office/drawing/2014/main" id="{2FE331E3-5B94-444F-8A3E-6F8EB2F8099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E5ECCA-CF9C-4B7F-A247-5BD7215D2F39}"/>
              </a:ext>
            </a:extLst>
          </p:cNvPr>
          <p:cNvSpPr>
            <a:spLocks noGrp="1"/>
          </p:cNvSpPr>
          <p:nvPr>
            <p:ph type="sldNum" sz="quarter" idx="12"/>
          </p:nvPr>
        </p:nvSpPr>
        <p:spPr/>
        <p:txBody>
          <a:bodyPr/>
          <a:lstStyle/>
          <a:p>
            <a:fld id="{9F5141DC-A943-43DA-9317-EB5FAD4A4DB8}" type="slidenum">
              <a:rPr lang="en-GB" smtClean="0"/>
              <a:t>‹#›</a:t>
            </a:fld>
            <a:endParaRPr lang="en-GB"/>
          </a:p>
        </p:txBody>
      </p:sp>
    </p:spTree>
    <p:extLst>
      <p:ext uri="{BB962C8B-B14F-4D97-AF65-F5344CB8AC3E}">
        <p14:creationId xmlns:p14="http://schemas.microsoft.com/office/powerpoint/2010/main" val="558215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A76A4E-42FD-4252-B39A-E8BD35BF80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F888A1-5E6F-4CC7-96F7-A6CFBE071E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B90261-0841-48AB-B2E1-D7AA25858F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BFCAF3-2F5C-4344-AB0C-0446E864E91E}" type="datetimeFigureOut">
              <a:rPr lang="en-GB" smtClean="0"/>
              <a:t>04/03/2020</a:t>
            </a:fld>
            <a:endParaRPr lang="en-GB"/>
          </a:p>
        </p:txBody>
      </p:sp>
      <p:sp>
        <p:nvSpPr>
          <p:cNvPr id="5" name="Footer Placeholder 4">
            <a:extLst>
              <a:ext uri="{FF2B5EF4-FFF2-40B4-BE49-F238E27FC236}">
                <a16:creationId xmlns:a16="http://schemas.microsoft.com/office/drawing/2014/main" id="{DA0DA4B0-57D3-4146-9578-B43E2B2611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B7FC8A-451D-404A-B35E-3304BCEEEC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5141DC-A943-43DA-9317-EB5FAD4A4DB8}" type="slidenum">
              <a:rPr lang="en-GB" smtClean="0"/>
              <a:t>‹#›</a:t>
            </a:fld>
            <a:endParaRPr lang="en-GB"/>
          </a:p>
        </p:txBody>
      </p:sp>
    </p:spTree>
    <p:extLst>
      <p:ext uri="{BB962C8B-B14F-4D97-AF65-F5344CB8AC3E}">
        <p14:creationId xmlns:p14="http://schemas.microsoft.com/office/powerpoint/2010/main" val="4161239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https://www.youtube.com/embed/FSPSX1yuTN4?start=8&amp;feature=oembed"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59306-9D43-4BB5-9C5C-93C3B05A89ED}"/>
              </a:ext>
            </a:extLst>
          </p:cNvPr>
          <p:cNvSpPr>
            <a:spLocks noGrp="1"/>
          </p:cNvSpPr>
          <p:nvPr>
            <p:ph type="ctrTitle"/>
          </p:nvPr>
        </p:nvSpPr>
        <p:spPr>
          <a:xfrm>
            <a:off x="1524000" y="2073592"/>
            <a:ext cx="9144000" cy="2387600"/>
          </a:xfrm>
        </p:spPr>
        <p:txBody>
          <a:bodyPr>
            <a:normAutofit fontScale="90000"/>
          </a:bodyPr>
          <a:lstStyle/>
          <a:p>
            <a:r>
              <a:rPr lang="en-GB" b="1" dirty="0"/>
              <a:t>Addressing Holiday Hunger</a:t>
            </a:r>
            <a:r>
              <a:rPr lang="en-GB" b="1" dirty="0">
                <a:solidFill>
                  <a:srgbClr val="FF0000"/>
                </a:solidFill>
              </a:rPr>
              <a:t>:</a:t>
            </a:r>
            <a:br>
              <a:rPr lang="en-GB" b="1" dirty="0">
                <a:solidFill>
                  <a:srgbClr val="FF0000"/>
                </a:solidFill>
              </a:rPr>
            </a:br>
            <a:r>
              <a:rPr lang="en-GB" b="1" dirty="0">
                <a:solidFill>
                  <a:srgbClr val="FF0000"/>
                </a:solidFill>
              </a:rPr>
              <a:t>Children in Northern Ireland </a:t>
            </a:r>
            <a:br>
              <a:rPr lang="en-GB" b="1" dirty="0">
                <a:solidFill>
                  <a:srgbClr val="FF0000"/>
                </a:solidFill>
              </a:rPr>
            </a:br>
            <a:r>
              <a:rPr lang="en-GB" b="1" dirty="0">
                <a:solidFill>
                  <a:srgbClr val="FF0000"/>
                </a:solidFill>
              </a:rPr>
              <a:t>‘Get Active Project’ </a:t>
            </a:r>
          </a:p>
        </p:txBody>
      </p:sp>
      <p:sp>
        <p:nvSpPr>
          <p:cNvPr id="3" name="Subtitle 2">
            <a:extLst>
              <a:ext uri="{FF2B5EF4-FFF2-40B4-BE49-F238E27FC236}">
                <a16:creationId xmlns:a16="http://schemas.microsoft.com/office/drawing/2014/main" id="{473010FE-3D2F-4CA4-890C-175C946C212B}"/>
              </a:ext>
            </a:extLst>
          </p:cNvPr>
          <p:cNvSpPr>
            <a:spLocks noGrp="1"/>
          </p:cNvSpPr>
          <p:nvPr>
            <p:ph type="subTitle" idx="1"/>
          </p:nvPr>
        </p:nvSpPr>
        <p:spPr>
          <a:xfrm>
            <a:off x="1524000" y="4840288"/>
            <a:ext cx="9144000" cy="1655762"/>
          </a:xfrm>
        </p:spPr>
        <p:txBody>
          <a:bodyPr>
            <a:normAutofit/>
          </a:bodyPr>
          <a:lstStyle/>
          <a:p>
            <a:r>
              <a:rPr lang="en-GB" sz="3200" b="1" dirty="0"/>
              <a:t>Introduced by Broadcaster Louise Cullen </a:t>
            </a:r>
          </a:p>
          <a:p>
            <a:r>
              <a:rPr lang="en-GB" sz="3200" b="1" dirty="0"/>
              <a:t>on behalf of Ellen </a:t>
            </a:r>
            <a:r>
              <a:rPr lang="en-GB" sz="3200" b="1" dirty="0" err="1"/>
              <a:t>Finaly</a:t>
            </a:r>
            <a:r>
              <a:rPr lang="en-GB" sz="3200" b="1" dirty="0"/>
              <a:t> </a:t>
            </a:r>
          </a:p>
        </p:txBody>
      </p:sp>
      <p:pic>
        <p:nvPicPr>
          <p:cNvPr id="6" name="Picture 5" descr="A close up of a sign&#10;&#10;Description automatically generated">
            <a:extLst>
              <a:ext uri="{FF2B5EF4-FFF2-40B4-BE49-F238E27FC236}">
                <a16:creationId xmlns:a16="http://schemas.microsoft.com/office/drawing/2014/main" id="{7D568A96-02CA-4B91-912D-98E654914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554" y="587631"/>
            <a:ext cx="3152775" cy="581025"/>
          </a:xfrm>
          <a:prstGeom prst="rect">
            <a:avLst/>
          </a:prstGeom>
        </p:spPr>
      </p:pic>
    </p:spTree>
    <p:extLst>
      <p:ext uri="{BB962C8B-B14F-4D97-AF65-F5344CB8AC3E}">
        <p14:creationId xmlns:p14="http://schemas.microsoft.com/office/powerpoint/2010/main" val="69928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8C10E-203B-43D3-99CA-C50672A04454}"/>
              </a:ext>
            </a:extLst>
          </p:cNvPr>
          <p:cNvSpPr>
            <a:spLocks noGrp="1"/>
          </p:cNvSpPr>
          <p:nvPr>
            <p:ph type="title"/>
          </p:nvPr>
        </p:nvSpPr>
        <p:spPr>
          <a:xfrm>
            <a:off x="625257" y="271302"/>
            <a:ext cx="10515600" cy="1325563"/>
          </a:xfrm>
        </p:spPr>
        <p:txBody>
          <a:bodyPr>
            <a:normAutofit fontScale="90000"/>
          </a:bodyPr>
          <a:lstStyle/>
          <a:p>
            <a:r>
              <a:rPr lang="en-GB" b="1" dirty="0"/>
              <a:t>Is Holiday Hunger an Issue </a:t>
            </a:r>
            <a:br>
              <a:rPr lang="en-GB" b="1" dirty="0"/>
            </a:br>
            <a:r>
              <a:rPr lang="en-GB" b="1" i="1" dirty="0">
                <a:solidFill>
                  <a:srgbClr val="FF0000"/>
                </a:solidFill>
              </a:rPr>
              <a:t>What we know</a:t>
            </a:r>
            <a:br>
              <a:rPr lang="en-GB" dirty="0"/>
            </a:br>
            <a:endParaRPr lang="en-GB" dirty="0"/>
          </a:p>
        </p:txBody>
      </p:sp>
      <p:sp>
        <p:nvSpPr>
          <p:cNvPr id="3" name="Content Placeholder 2">
            <a:extLst>
              <a:ext uri="{FF2B5EF4-FFF2-40B4-BE49-F238E27FC236}">
                <a16:creationId xmlns:a16="http://schemas.microsoft.com/office/drawing/2014/main" id="{C23BBD58-AB6E-4704-AFB6-28128050C973}"/>
              </a:ext>
            </a:extLst>
          </p:cNvPr>
          <p:cNvSpPr>
            <a:spLocks noGrp="1"/>
          </p:cNvSpPr>
          <p:nvPr>
            <p:ph idx="1"/>
          </p:nvPr>
        </p:nvSpPr>
        <p:spPr>
          <a:xfrm>
            <a:off x="625257" y="1340285"/>
            <a:ext cx="10936265" cy="5152589"/>
          </a:xfrm>
        </p:spPr>
        <p:txBody>
          <a:bodyPr>
            <a:normAutofit/>
          </a:bodyPr>
          <a:lstStyle/>
          <a:p>
            <a:pPr marL="0" indent="0">
              <a:buNone/>
            </a:pPr>
            <a:r>
              <a:rPr lang="en-GB" dirty="0"/>
              <a:t>Every day in school more than 100,000 children are entitled to a lunch funded by the Department of Education – more than one in four of all pupils. The percentage of these pupils who do not see this adequately replaced during holidays is unknown. However, per The Detail (figures correct as of June 2017):</a:t>
            </a:r>
          </a:p>
          <a:p>
            <a:r>
              <a:rPr lang="en-GB" dirty="0"/>
              <a:t>The Trussell Trust confirmed a 17% increase in NI children using foodbanks during July and August compared to May and June.</a:t>
            </a:r>
          </a:p>
          <a:p>
            <a:r>
              <a:rPr lang="en-GB" dirty="0"/>
              <a:t>196 schools in the most disadvantaged areas offer breakfast provision meaning some young people may be missing out on two meals during summer.</a:t>
            </a:r>
          </a:p>
          <a:p>
            <a:r>
              <a:rPr lang="en-GB" dirty="0"/>
              <a:t>1,799 two and three year olds who attend nursery full-time are entitled to free school meals.</a:t>
            </a:r>
          </a:p>
          <a:p>
            <a:endParaRPr lang="en-GB" dirty="0"/>
          </a:p>
        </p:txBody>
      </p:sp>
      <p:pic>
        <p:nvPicPr>
          <p:cNvPr id="4" name="Picture 3" descr="A close up of a sign&#10;&#10;Description automatically generated">
            <a:extLst>
              <a:ext uri="{FF2B5EF4-FFF2-40B4-BE49-F238E27FC236}">
                <a16:creationId xmlns:a16="http://schemas.microsoft.com/office/drawing/2014/main" id="{132C8260-6987-4B51-867B-215F1367E9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64488" y="353059"/>
            <a:ext cx="3152775" cy="581025"/>
          </a:xfrm>
          <a:prstGeom prst="rect">
            <a:avLst/>
          </a:prstGeom>
        </p:spPr>
      </p:pic>
    </p:spTree>
    <p:extLst>
      <p:ext uri="{BB962C8B-B14F-4D97-AF65-F5344CB8AC3E}">
        <p14:creationId xmlns:p14="http://schemas.microsoft.com/office/powerpoint/2010/main" val="2539722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1F43D-E3C9-4177-8979-A104D81730F0}"/>
              </a:ext>
            </a:extLst>
          </p:cNvPr>
          <p:cNvSpPr>
            <a:spLocks noGrp="1"/>
          </p:cNvSpPr>
          <p:nvPr>
            <p:ph type="title"/>
          </p:nvPr>
        </p:nvSpPr>
        <p:spPr>
          <a:xfrm>
            <a:off x="374737" y="264916"/>
            <a:ext cx="10515600" cy="1325563"/>
          </a:xfrm>
        </p:spPr>
        <p:txBody>
          <a:bodyPr>
            <a:normAutofit/>
          </a:bodyPr>
          <a:lstStyle/>
          <a:p>
            <a:r>
              <a:rPr lang="en-GB" b="1"/>
              <a:t>Ending Holiday Hunger </a:t>
            </a:r>
            <a:br>
              <a:rPr lang="en-GB"/>
            </a:br>
            <a:r>
              <a:rPr lang="en-GB" b="1" i="1">
                <a:solidFill>
                  <a:srgbClr val="FF0000"/>
                </a:solidFill>
              </a:rPr>
              <a:t>Improved access to nutritional food </a:t>
            </a:r>
            <a:endParaRPr lang="en-GB" b="1" i="1" dirty="0">
              <a:solidFill>
                <a:srgbClr val="FF0000"/>
              </a:solidFill>
            </a:endParaRPr>
          </a:p>
        </p:txBody>
      </p:sp>
      <p:sp>
        <p:nvSpPr>
          <p:cNvPr id="3" name="Content Placeholder 2">
            <a:extLst>
              <a:ext uri="{FF2B5EF4-FFF2-40B4-BE49-F238E27FC236}">
                <a16:creationId xmlns:a16="http://schemas.microsoft.com/office/drawing/2014/main" id="{D2F38743-9674-40D5-8987-6F97223E7651}"/>
              </a:ext>
            </a:extLst>
          </p:cNvPr>
          <p:cNvSpPr>
            <a:spLocks noGrp="1"/>
          </p:cNvSpPr>
          <p:nvPr>
            <p:ph idx="1"/>
          </p:nvPr>
        </p:nvSpPr>
        <p:spPr>
          <a:xfrm>
            <a:off x="374737" y="1838038"/>
            <a:ext cx="10515600" cy="4351338"/>
          </a:xfrm>
        </p:spPr>
        <p:txBody>
          <a:bodyPr/>
          <a:lstStyle/>
          <a:p>
            <a:pPr marL="0" indent="0">
              <a:buNone/>
            </a:pPr>
            <a:r>
              <a:rPr lang="en-GB"/>
              <a:t>CiNI campaign is about ending holiday hunger in Northern Ireland by ensuring all children and young people get the healthy food they need and deserve every single day of the year.</a:t>
            </a:r>
          </a:p>
          <a:p>
            <a:pPr marL="0" indent="0">
              <a:buNone/>
            </a:pPr>
            <a:endParaRPr lang="en-GB"/>
          </a:p>
          <a:p>
            <a:pPr marL="0" indent="0">
              <a:buNone/>
            </a:pPr>
            <a:r>
              <a:rPr lang="en-GB" b="1" i="1"/>
              <a:t>Their mission is simple:</a:t>
            </a:r>
          </a:p>
          <a:p>
            <a:pPr marL="0" indent="0">
              <a:buNone/>
            </a:pPr>
            <a:r>
              <a:rPr lang="en-GB" b="1" i="1"/>
              <a:t> </a:t>
            </a:r>
          </a:p>
          <a:p>
            <a:pPr marL="0" indent="0">
              <a:buNone/>
            </a:pPr>
            <a:r>
              <a:rPr lang="en-GB" sz="4400" b="1" i="1"/>
              <a:t>No child should go hungry during school holidays in Northern Ireland. </a:t>
            </a:r>
            <a:endParaRPr lang="en-GB" i="1"/>
          </a:p>
          <a:p>
            <a:endParaRPr lang="en-GB" dirty="0"/>
          </a:p>
        </p:txBody>
      </p:sp>
      <p:pic>
        <p:nvPicPr>
          <p:cNvPr id="4" name="Picture 3" descr="A close up of a sign&#10;&#10;Description automatically generated">
            <a:extLst>
              <a:ext uri="{FF2B5EF4-FFF2-40B4-BE49-F238E27FC236}">
                <a16:creationId xmlns:a16="http://schemas.microsoft.com/office/drawing/2014/main" id="{5ED39579-DC62-4EF4-AA2E-531B603AE1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64488" y="353059"/>
            <a:ext cx="3152775" cy="581025"/>
          </a:xfrm>
          <a:prstGeom prst="rect">
            <a:avLst/>
          </a:prstGeom>
        </p:spPr>
      </p:pic>
    </p:spTree>
    <p:extLst>
      <p:ext uri="{BB962C8B-B14F-4D97-AF65-F5344CB8AC3E}">
        <p14:creationId xmlns:p14="http://schemas.microsoft.com/office/powerpoint/2010/main" val="3362384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6E436-8F83-4201-8EEB-449B964912E1}"/>
              </a:ext>
            </a:extLst>
          </p:cNvPr>
          <p:cNvSpPr>
            <a:spLocks noGrp="1"/>
          </p:cNvSpPr>
          <p:nvPr>
            <p:ph type="title"/>
          </p:nvPr>
        </p:nvSpPr>
        <p:spPr>
          <a:xfrm>
            <a:off x="136743" y="227339"/>
            <a:ext cx="10515600" cy="1325563"/>
          </a:xfrm>
        </p:spPr>
        <p:txBody>
          <a:bodyPr/>
          <a:lstStyle/>
          <a:p>
            <a:r>
              <a:rPr lang="en-GB" b="1" dirty="0"/>
              <a:t>Inspiring Aspiration</a:t>
            </a:r>
            <a:br>
              <a:rPr lang="en-GB" dirty="0"/>
            </a:br>
            <a:r>
              <a:rPr lang="en-GB" b="1" i="1" dirty="0">
                <a:solidFill>
                  <a:srgbClr val="FF0000"/>
                </a:solidFill>
              </a:rPr>
              <a:t>Addressing injustices of Poverty  </a:t>
            </a:r>
          </a:p>
        </p:txBody>
      </p:sp>
      <p:sp>
        <p:nvSpPr>
          <p:cNvPr id="4" name="Rectangle 3">
            <a:extLst>
              <a:ext uri="{FF2B5EF4-FFF2-40B4-BE49-F238E27FC236}">
                <a16:creationId xmlns:a16="http://schemas.microsoft.com/office/drawing/2014/main" id="{71E4CDD1-FA81-4C12-AF57-F6A0FBDAB9D4}"/>
              </a:ext>
            </a:extLst>
          </p:cNvPr>
          <p:cNvSpPr/>
          <p:nvPr/>
        </p:nvSpPr>
        <p:spPr>
          <a:xfrm>
            <a:off x="136743" y="2261058"/>
            <a:ext cx="11156515" cy="4031873"/>
          </a:xfrm>
          <a:prstGeom prst="rect">
            <a:avLst/>
          </a:prstGeom>
        </p:spPr>
        <p:txBody>
          <a:bodyPr wrap="square">
            <a:spAutoFit/>
          </a:bodyPr>
          <a:lstStyle/>
          <a:p>
            <a:pPr marL="514350" indent="-514350">
              <a:buFont typeface="+mj-lt"/>
              <a:buAutoNum type="arabicPeriod"/>
            </a:pPr>
            <a:r>
              <a:rPr lang="en-GB" sz="3200" b="0" i="0" u="none" strike="noStrike" dirty="0">
                <a:solidFill>
                  <a:srgbClr val="333333"/>
                </a:solidFill>
                <a:effectLst/>
                <a:latin typeface="Arial" panose="020B0604020202020204" pitchFamily="34" charset="0"/>
                <a:cs typeface="Arial" panose="020B0604020202020204" pitchFamily="34" charset="0"/>
              </a:rPr>
              <a:t>Identify healthy food choices.</a:t>
            </a:r>
            <a:br>
              <a:rPr lang="en-GB" sz="3200" dirty="0">
                <a:latin typeface="Arial" panose="020B0604020202020204" pitchFamily="34" charset="0"/>
                <a:cs typeface="Arial" panose="020B0604020202020204" pitchFamily="34" charset="0"/>
              </a:rPr>
            </a:br>
            <a:r>
              <a:rPr lang="en-GB" sz="3200" b="0" i="0" u="none" strike="noStrike" dirty="0">
                <a:solidFill>
                  <a:srgbClr val="333333"/>
                </a:solidFill>
                <a:effectLst/>
                <a:latin typeface="Arial" panose="020B0604020202020204" pitchFamily="34" charset="0"/>
                <a:cs typeface="Arial" panose="020B0604020202020204" pitchFamily="34" charset="0"/>
              </a:rPr>
              <a:t>Develop cooking skills on a budget.</a:t>
            </a:r>
          </a:p>
          <a:p>
            <a:pPr marL="514350" indent="-514350">
              <a:buFont typeface="+mj-lt"/>
              <a:buAutoNum type="arabicPeriod"/>
            </a:pPr>
            <a:r>
              <a:rPr lang="en-GB" sz="3200" b="0" i="0" u="none" strike="noStrike" dirty="0">
                <a:solidFill>
                  <a:srgbClr val="333333"/>
                </a:solidFill>
                <a:effectLst/>
                <a:latin typeface="Arial" panose="020B0604020202020204" pitchFamily="34" charset="0"/>
                <a:cs typeface="Arial" panose="020B0604020202020204" pitchFamily="34" charset="0"/>
              </a:rPr>
              <a:t>Develop confidence to communicate.</a:t>
            </a:r>
          </a:p>
          <a:p>
            <a:pPr marL="514350" indent="-514350">
              <a:buFont typeface="+mj-lt"/>
              <a:buAutoNum type="arabicPeriod"/>
            </a:pPr>
            <a:r>
              <a:rPr lang="en-GB" sz="3200" b="0" i="0" u="none" strike="noStrike" dirty="0">
                <a:solidFill>
                  <a:srgbClr val="333333"/>
                </a:solidFill>
                <a:effectLst/>
                <a:latin typeface="Arial" panose="020B0604020202020204" pitchFamily="34" charset="0"/>
                <a:cs typeface="Arial" panose="020B0604020202020204" pitchFamily="34" charset="0"/>
              </a:rPr>
              <a:t>Improve knowledge to exercise to improve their health.</a:t>
            </a:r>
          </a:p>
          <a:p>
            <a:pPr marL="514350" indent="-514350">
              <a:buFont typeface="+mj-lt"/>
              <a:buAutoNum type="arabicPeriod"/>
            </a:pPr>
            <a:r>
              <a:rPr lang="en-GB" sz="3200" b="0" i="0" u="none" strike="noStrike" dirty="0">
                <a:solidFill>
                  <a:srgbClr val="333333"/>
                </a:solidFill>
                <a:effectLst/>
                <a:latin typeface="Arial" panose="020B0604020202020204" pitchFamily="34" charset="0"/>
                <a:cs typeface="Arial" panose="020B0604020202020204" pitchFamily="34" charset="0"/>
              </a:rPr>
              <a:t>Improve knowledge of health issues.</a:t>
            </a:r>
          </a:p>
          <a:p>
            <a:pPr marL="514350" indent="-514350">
              <a:buFont typeface="+mj-lt"/>
              <a:buAutoNum type="arabicPeriod"/>
            </a:pPr>
            <a:r>
              <a:rPr lang="en-GB" sz="3200" b="0" i="0" u="none" strike="noStrike" dirty="0">
                <a:solidFill>
                  <a:srgbClr val="333333"/>
                </a:solidFill>
                <a:effectLst/>
                <a:latin typeface="Arial" panose="020B0604020202020204" pitchFamily="34" charset="0"/>
                <a:cs typeface="Arial" panose="020B0604020202020204" pitchFamily="34" charset="0"/>
              </a:rPr>
              <a:t>Improve skills and confidence to interact with others.</a:t>
            </a:r>
          </a:p>
          <a:p>
            <a:pPr marL="514350" indent="-514350">
              <a:buFont typeface="+mj-lt"/>
              <a:buAutoNum type="arabicPeriod"/>
            </a:pPr>
            <a:r>
              <a:rPr lang="en-GB" sz="3200" b="0" i="0" u="none" strike="noStrike" dirty="0">
                <a:solidFill>
                  <a:srgbClr val="333333"/>
                </a:solidFill>
                <a:effectLst/>
                <a:latin typeface="Arial" panose="020B0604020202020204" pitchFamily="34" charset="0"/>
                <a:cs typeface="Arial" panose="020B0604020202020204" pitchFamily="34" charset="0"/>
              </a:rPr>
              <a:t>Develop skills in identifying personal growth. </a:t>
            </a:r>
          </a:p>
          <a:p>
            <a:pPr marL="514350" indent="-514350">
              <a:buFont typeface="+mj-lt"/>
              <a:buAutoNum type="arabicPeriod"/>
            </a:pPr>
            <a:r>
              <a:rPr lang="en-GB" sz="3200" b="0" i="0" u="none" strike="noStrike" dirty="0">
                <a:solidFill>
                  <a:srgbClr val="333333"/>
                </a:solidFill>
                <a:effectLst/>
                <a:latin typeface="Arial" panose="020B0604020202020204" pitchFamily="34" charset="0"/>
                <a:cs typeface="Arial" panose="020B0604020202020204" pitchFamily="34" charset="0"/>
              </a:rPr>
              <a:t>Acquire an OCN Level 1 Award in Healthy Living.</a:t>
            </a:r>
            <a:endParaRPr lang="en-GB" dirty="0">
              <a:latin typeface="Arial" panose="020B0604020202020204" pitchFamily="34" charset="0"/>
              <a:cs typeface="Arial" panose="020B0604020202020204" pitchFamily="34" charset="0"/>
            </a:endParaRPr>
          </a:p>
        </p:txBody>
      </p:sp>
      <p:pic>
        <p:nvPicPr>
          <p:cNvPr id="5" name="Picture 4" descr="A close up of a sign&#10;&#10;Description automatically generated">
            <a:extLst>
              <a:ext uri="{FF2B5EF4-FFF2-40B4-BE49-F238E27FC236}">
                <a16:creationId xmlns:a16="http://schemas.microsoft.com/office/drawing/2014/main" id="{81212368-FAF2-4F22-B5B9-41639CECC2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50069" y="227339"/>
            <a:ext cx="3152775" cy="581025"/>
          </a:xfrm>
          <a:prstGeom prst="rect">
            <a:avLst/>
          </a:prstGeom>
        </p:spPr>
      </p:pic>
    </p:spTree>
    <p:extLst>
      <p:ext uri="{BB962C8B-B14F-4D97-AF65-F5344CB8AC3E}">
        <p14:creationId xmlns:p14="http://schemas.microsoft.com/office/powerpoint/2010/main" val="4078740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A37AF-397D-4143-9286-62578841C4A7}"/>
              </a:ext>
            </a:extLst>
          </p:cNvPr>
          <p:cNvSpPr>
            <a:spLocks noGrp="1"/>
          </p:cNvSpPr>
          <p:nvPr>
            <p:ph type="title"/>
          </p:nvPr>
        </p:nvSpPr>
        <p:spPr>
          <a:xfrm>
            <a:off x="375781" y="239864"/>
            <a:ext cx="10515600" cy="1325563"/>
          </a:xfrm>
        </p:spPr>
        <p:txBody>
          <a:bodyPr/>
          <a:lstStyle/>
          <a:p>
            <a:r>
              <a:rPr lang="en-GB" b="1" dirty="0"/>
              <a:t>Outcomes achieved</a:t>
            </a:r>
            <a:br>
              <a:rPr lang="en-GB" b="1" dirty="0"/>
            </a:br>
            <a:r>
              <a:rPr lang="en-GB" b="1" i="1" dirty="0">
                <a:solidFill>
                  <a:srgbClr val="FF0000"/>
                </a:solidFill>
              </a:rPr>
              <a:t>Linking wellbeing and food </a:t>
            </a:r>
            <a:endParaRPr lang="en-GB" i="1" dirty="0">
              <a:solidFill>
                <a:srgbClr val="FF0000"/>
              </a:solidFill>
            </a:endParaRPr>
          </a:p>
        </p:txBody>
      </p:sp>
      <p:sp>
        <p:nvSpPr>
          <p:cNvPr id="3" name="Content Placeholder 2">
            <a:extLst>
              <a:ext uri="{FF2B5EF4-FFF2-40B4-BE49-F238E27FC236}">
                <a16:creationId xmlns:a16="http://schemas.microsoft.com/office/drawing/2014/main" id="{8BC88357-198A-47BD-8525-C8F82CF6EF77}"/>
              </a:ext>
            </a:extLst>
          </p:cNvPr>
          <p:cNvSpPr>
            <a:spLocks noGrp="1"/>
          </p:cNvSpPr>
          <p:nvPr>
            <p:ph idx="1"/>
          </p:nvPr>
        </p:nvSpPr>
        <p:spPr>
          <a:xfrm>
            <a:off x="375781" y="1825625"/>
            <a:ext cx="10978019" cy="4351338"/>
          </a:xfrm>
        </p:spPr>
        <p:txBody>
          <a:bodyPr>
            <a:normAutofit fontScale="92500" lnSpcReduction="20000"/>
          </a:bodyPr>
          <a:lstStyle/>
          <a:p>
            <a:pPr marL="514350" indent="-514350">
              <a:buFont typeface="+mj-lt"/>
              <a:buAutoNum type="arabicPeriod"/>
            </a:pPr>
            <a:r>
              <a:rPr lang="en-GB" sz="3200" dirty="0">
                <a:latin typeface="Arial" panose="020B0604020202020204" pitchFamily="34" charset="0"/>
                <a:cs typeface="Arial" panose="020B0604020202020204" pitchFamily="34" charset="0"/>
              </a:rPr>
              <a:t>Improved mental health and wellbeing for young people</a:t>
            </a:r>
          </a:p>
          <a:p>
            <a:pPr marL="514350" indent="-514350">
              <a:buFont typeface="+mj-lt"/>
              <a:buAutoNum type="arabicPeriod"/>
            </a:pPr>
            <a:r>
              <a:rPr lang="en-GB" sz="3200" dirty="0">
                <a:latin typeface="Arial" panose="020B0604020202020204" pitchFamily="34" charset="0"/>
                <a:cs typeface="Arial" panose="020B0604020202020204" pitchFamily="34" charset="0"/>
              </a:rPr>
              <a:t>Improved nutrition during school holidays</a:t>
            </a:r>
          </a:p>
          <a:p>
            <a:pPr marL="514350" indent="-514350">
              <a:buFont typeface="+mj-lt"/>
              <a:buAutoNum type="arabicPeriod"/>
            </a:pPr>
            <a:r>
              <a:rPr lang="en-GB" sz="3200" dirty="0">
                <a:latin typeface="Arial" panose="020B0604020202020204" pitchFamily="34" charset="0"/>
                <a:cs typeface="Arial" panose="020B0604020202020204" pitchFamily="34" charset="0"/>
              </a:rPr>
              <a:t>Improved educational achievement and no loss of educational memory</a:t>
            </a:r>
          </a:p>
          <a:p>
            <a:pPr marL="514350" indent="-514350">
              <a:buFont typeface="+mj-lt"/>
              <a:buAutoNum type="arabicPeriod"/>
            </a:pPr>
            <a:r>
              <a:rPr lang="en-GB" sz="3200" dirty="0">
                <a:latin typeface="Arial" panose="020B0604020202020204" pitchFamily="34" charset="0"/>
                <a:cs typeface="Arial" panose="020B0604020202020204" pitchFamily="34" charset="0"/>
              </a:rPr>
              <a:t>Increased confidence and skills </a:t>
            </a:r>
          </a:p>
          <a:p>
            <a:pPr marL="514350" indent="-514350">
              <a:buFont typeface="+mj-lt"/>
              <a:buAutoNum type="arabicPeriod"/>
            </a:pPr>
            <a:r>
              <a:rPr lang="en-GB" sz="3200" dirty="0">
                <a:latin typeface="Arial" panose="020B0604020202020204" pitchFamily="34" charset="0"/>
                <a:cs typeface="Arial" panose="020B0604020202020204" pitchFamily="34" charset="0"/>
              </a:rPr>
              <a:t>Reduced poor health through nutrition and exercise</a:t>
            </a:r>
          </a:p>
          <a:p>
            <a:pPr marL="514350" indent="-514350">
              <a:buFont typeface="+mj-lt"/>
              <a:buAutoNum type="arabicPeriod"/>
            </a:pPr>
            <a:r>
              <a:rPr lang="en-GB" sz="3200" dirty="0">
                <a:latin typeface="Arial" panose="020B0604020202020204" pitchFamily="34" charset="0"/>
                <a:cs typeface="Arial" panose="020B0604020202020204" pitchFamily="34" charset="0"/>
              </a:rPr>
              <a:t>Improved employment prospects and progression </a:t>
            </a:r>
          </a:p>
          <a:p>
            <a:pPr marL="514350" indent="-514350">
              <a:buFont typeface="+mj-lt"/>
              <a:buAutoNum type="arabicPeriod"/>
            </a:pPr>
            <a:r>
              <a:rPr lang="en-GB" sz="3200" dirty="0">
                <a:latin typeface="Arial" panose="020B0604020202020204" pitchFamily="34" charset="0"/>
                <a:cs typeface="Arial" panose="020B0604020202020204" pitchFamily="34" charset="0"/>
              </a:rPr>
              <a:t>(OCN qualification)</a:t>
            </a:r>
          </a:p>
          <a:p>
            <a:pPr marL="514350" indent="-514350">
              <a:buFont typeface="+mj-lt"/>
              <a:buAutoNum type="arabicPeriod"/>
            </a:pPr>
            <a:r>
              <a:rPr lang="en-GB" sz="3200" dirty="0">
                <a:latin typeface="Arial" panose="020B0604020202020204" pitchFamily="34" charset="0"/>
                <a:cs typeface="Arial" panose="020B0604020202020204" pitchFamily="34" charset="0"/>
              </a:rPr>
              <a:t>Higher levels of social interaction and participation</a:t>
            </a:r>
            <a:br>
              <a:rPr lang="en-GB" sz="3200" dirty="0">
                <a:latin typeface="Arial" panose="020B0604020202020204" pitchFamily="34" charset="0"/>
                <a:cs typeface="Arial" panose="020B0604020202020204" pitchFamily="34" charset="0"/>
              </a:rPr>
            </a:br>
            <a:r>
              <a:rPr lang="en-GB" sz="3200" dirty="0">
                <a:latin typeface="Arial" panose="020B0604020202020204" pitchFamily="34" charset="0"/>
                <a:cs typeface="Arial" panose="020B0604020202020204" pitchFamily="34" charset="0"/>
              </a:rPr>
              <a:t>Increased confidence, health and wellbeing.</a:t>
            </a:r>
            <a:endParaRPr lang="en-GB" sz="2400" dirty="0">
              <a:latin typeface="Arial" panose="020B0604020202020204" pitchFamily="34" charset="0"/>
              <a:cs typeface="Arial" panose="020B0604020202020204" pitchFamily="34" charset="0"/>
            </a:endParaRPr>
          </a:p>
        </p:txBody>
      </p:sp>
      <p:pic>
        <p:nvPicPr>
          <p:cNvPr id="6" name="Picture 5" descr="A close up of a sign&#10;&#10;Description automatically generated">
            <a:extLst>
              <a:ext uri="{FF2B5EF4-FFF2-40B4-BE49-F238E27FC236}">
                <a16:creationId xmlns:a16="http://schemas.microsoft.com/office/drawing/2014/main" id="{98CC3D9D-B67A-412F-9B01-98D95FA8EC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554" y="587631"/>
            <a:ext cx="3152775" cy="581025"/>
          </a:xfrm>
          <a:prstGeom prst="rect">
            <a:avLst/>
          </a:prstGeom>
        </p:spPr>
      </p:pic>
    </p:spTree>
    <p:extLst>
      <p:ext uri="{BB962C8B-B14F-4D97-AF65-F5344CB8AC3E}">
        <p14:creationId xmlns:p14="http://schemas.microsoft.com/office/powerpoint/2010/main" val="3367411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15122-747B-4B6E-A267-F86646E8E027}"/>
              </a:ext>
            </a:extLst>
          </p:cNvPr>
          <p:cNvSpPr>
            <a:spLocks noGrp="1"/>
          </p:cNvSpPr>
          <p:nvPr>
            <p:ph type="title"/>
          </p:nvPr>
        </p:nvSpPr>
        <p:spPr/>
        <p:txBody>
          <a:bodyPr/>
          <a:lstStyle/>
          <a:p>
            <a:r>
              <a:rPr lang="en-GB" b="1" dirty="0"/>
              <a:t>Get Active Project </a:t>
            </a:r>
            <a:br>
              <a:rPr lang="en-GB" dirty="0"/>
            </a:br>
            <a:r>
              <a:rPr lang="en-GB" b="1" i="1" dirty="0">
                <a:solidFill>
                  <a:srgbClr val="FF0000"/>
                </a:solidFill>
              </a:rPr>
              <a:t>Addressing Holiday Hunger </a:t>
            </a:r>
          </a:p>
        </p:txBody>
      </p:sp>
      <p:pic>
        <p:nvPicPr>
          <p:cNvPr id="4" name="Picture 3" descr="A close up of a sign&#10;&#10;Description automatically generated">
            <a:extLst>
              <a:ext uri="{FF2B5EF4-FFF2-40B4-BE49-F238E27FC236}">
                <a16:creationId xmlns:a16="http://schemas.microsoft.com/office/drawing/2014/main" id="{12A67ED6-5D3B-43FE-A520-84A244A09E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554" y="587631"/>
            <a:ext cx="3152775" cy="581025"/>
          </a:xfrm>
          <a:prstGeom prst="rect">
            <a:avLst/>
          </a:prstGeom>
        </p:spPr>
      </p:pic>
      <p:pic>
        <p:nvPicPr>
          <p:cNvPr id="7" name="Online Media 4" title="Portadown Gets Active">
            <a:hlinkClick r:id="" action="ppaction://media"/>
            <a:extLst>
              <a:ext uri="{FF2B5EF4-FFF2-40B4-BE49-F238E27FC236}">
                <a16:creationId xmlns:a16="http://schemas.microsoft.com/office/drawing/2014/main" id="{5626FCDF-6313-4CCA-89F3-CCAB87E36996}"/>
              </a:ext>
            </a:extLst>
          </p:cNvPr>
          <p:cNvPicPr>
            <a:picLocks noRot="1" noChangeAspect="1"/>
          </p:cNvPicPr>
          <p:nvPr>
            <a:videoFile r:link="rId1"/>
          </p:nvPr>
        </p:nvPicPr>
        <p:blipFill>
          <a:blip r:embed="rId4"/>
          <a:stretch>
            <a:fillRect/>
          </a:stretch>
        </p:blipFill>
        <p:spPr>
          <a:xfrm>
            <a:off x="1307335" y="1714500"/>
            <a:ext cx="8629879" cy="4854307"/>
          </a:xfrm>
          <a:prstGeom prst="rect">
            <a:avLst/>
          </a:prstGeom>
        </p:spPr>
      </p:pic>
    </p:spTree>
    <p:extLst>
      <p:ext uri="{BB962C8B-B14F-4D97-AF65-F5344CB8AC3E}">
        <p14:creationId xmlns:p14="http://schemas.microsoft.com/office/powerpoint/2010/main" val="364712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vol="80000">
                <p:cTn id="12" fill="hold" display="0">
                  <p:stCondLst>
                    <p:cond delay="indefinite"/>
                  </p:stCondLst>
                </p:cTn>
                <p:tgtEl>
                  <p:spTgt spid="7"/>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D2310-7468-4850-8277-712F84823165}"/>
              </a:ext>
            </a:extLst>
          </p:cNvPr>
          <p:cNvSpPr>
            <a:spLocks noGrp="1"/>
          </p:cNvSpPr>
          <p:nvPr>
            <p:ph type="title"/>
          </p:nvPr>
        </p:nvSpPr>
        <p:spPr/>
        <p:txBody>
          <a:bodyPr/>
          <a:lstStyle/>
          <a:p>
            <a:r>
              <a:rPr lang="en-GB" b="1" dirty="0"/>
              <a:t>Collective Action </a:t>
            </a:r>
            <a:br>
              <a:rPr lang="en-GB" b="1" dirty="0"/>
            </a:br>
            <a:r>
              <a:rPr lang="en-GB" b="1" i="1" dirty="0">
                <a:solidFill>
                  <a:srgbClr val="FF0000"/>
                </a:solidFill>
              </a:rPr>
              <a:t>Addressing Holiday Hunger </a:t>
            </a:r>
          </a:p>
        </p:txBody>
      </p:sp>
      <p:sp>
        <p:nvSpPr>
          <p:cNvPr id="3" name="Content Placeholder 2">
            <a:extLst>
              <a:ext uri="{FF2B5EF4-FFF2-40B4-BE49-F238E27FC236}">
                <a16:creationId xmlns:a16="http://schemas.microsoft.com/office/drawing/2014/main" id="{BB800AF0-BDB3-4ADF-8227-150421967FA3}"/>
              </a:ext>
            </a:extLst>
          </p:cNvPr>
          <p:cNvSpPr>
            <a:spLocks noGrp="1"/>
          </p:cNvSpPr>
          <p:nvPr>
            <p:ph idx="1"/>
          </p:nvPr>
        </p:nvSpPr>
        <p:spPr/>
        <p:txBody>
          <a:bodyPr>
            <a:normAutofit fontScale="92500" lnSpcReduction="20000"/>
          </a:bodyPr>
          <a:lstStyle/>
          <a:p>
            <a:pPr marL="514350" indent="-514350">
              <a:buFont typeface="+mj-lt"/>
              <a:buAutoNum type="arabicPeriod"/>
            </a:pPr>
            <a:r>
              <a:rPr lang="en-GB" sz="4300" b="1" dirty="0"/>
              <a:t>As policy makers and practitioners what’s your experience of holiday hunger ?</a:t>
            </a:r>
          </a:p>
          <a:p>
            <a:pPr marL="514350" indent="-514350">
              <a:buFont typeface="+mj-lt"/>
              <a:buAutoNum type="arabicPeriod"/>
            </a:pPr>
            <a:endParaRPr lang="en-GB" sz="4300" b="1" dirty="0"/>
          </a:p>
          <a:p>
            <a:pPr marL="514350" indent="-514350">
              <a:buFont typeface="+mj-lt"/>
              <a:buAutoNum type="arabicPeriod"/>
            </a:pPr>
            <a:r>
              <a:rPr lang="en-GB" sz="4300" b="1" dirty="0"/>
              <a:t>What is the Key learning from the Get Active Project overview ?</a:t>
            </a:r>
          </a:p>
          <a:p>
            <a:pPr marL="514350" indent="-514350">
              <a:buFont typeface="+mj-lt"/>
              <a:buAutoNum type="arabicPeriod"/>
            </a:pPr>
            <a:endParaRPr lang="en-GB" sz="4300" b="1" dirty="0"/>
          </a:p>
          <a:p>
            <a:pPr marL="514350" indent="-514350">
              <a:buFont typeface="+mj-lt"/>
              <a:buAutoNum type="arabicPeriod"/>
            </a:pPr>
            <a:r>
              <a:rPr lang="en-GB" sz="4300" b="1" dirty="0"/>
              <a:t>How can  we ensure children in NI all benefit from such inspiration?</a:t>
            </a:r>
          </a:p>
          <a:p>
            <a:pPr marL="0" indent="0">
              <a:buNone/>
            </a:pPr>
            <a:endParaRPr lang="en-GB" dirty="0"/>
          </a:p>
          <a:p>
            <a:pPr marL="0" indent="0">
              <a:buNone/>
            </a:pPr>
            <a:endParaRPr lang="en-GB" dirty="0"/>
          </a:p>
        </p:txBody>
      </p:sp>
      <p:pic>
        <p:nvPicPr>
          <p:cNvPr id="4" name="Picture 3" descr="A close up of a sign&#10;&#10;Description automatically generated">
            <a:extLst>
              <a:ext uri="{FF2B5EF4-FFF2-40B4-BE49-F238E27FC236}">
                <a16:creationId xmlns:a16="http://schemas.microsoft.com/office/drawing/2014/main" id="{62D93A95-88CD-4414-8E1F-34D3A642A2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1554" y="587631"/>
            <a:ext cx="3152775" cy="581025"/>
          </a:xfrm>
          <a:prstGeom prst="rect">
            <a:avLst/>
          </a:prstGeom>
        </p:spPr>
      </p:pic>
    </p:spTree>
    <p:extLst>
      <p:ext uri="{BB962C8B-B14F-4D97-AF65-F5344CB8AC3E}">
        <p14:creationId xmlns:p14="http://schemas.microsoft.com/office/powerpoint/2010/main" val="1344809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1454</Words>
  <Application>Microsoft Office PowerPoint</Application>
  <PresentationFormat>Widescreen</PresentationFormat>
  <Paragraphs>72</Paragraphs>
  <Slides>7</Slides>
  <Notes>6</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Addressing Holiday Hunger: Children in Northern Ireland  ‘Get Active Project’ </vt:lpstr>
      <vt:lpstr>Is Holiday Hunger an Issue  What we know </vt:lpstr>
      <vt:lpstr>Ending Holiday Hunger  Improved access to nutritional food </vt:lpstr>
      <vt:lpstr>Inspiring Aspiration Addressing injustices of Poverty  </vt:lpstr>
      <vt:lpstr>Outcomes achieved Linking wellbeing and food </vt:lpstr>
      <vt:lpstr>Get Active Project  Addressing Holiday Hunger </vt:lpstr>
      <vt:lpstr>Collective Action  Addressing Holiday Hunger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Holiday Hunger : Children in Northern Ireland  Get Active Project</dc:title>
  <dc:creator>lester weir</dc:creator>
  <cp:lastModifiedBy>Valene McCaughey</cp:lastModifiedBy>
  <cp:revision>11</cp:revision>
  <dcterms:created xsi:type="dcterms:W3CDTF">2020-02-20T20:36:52Z</dcterms:created>
  <dcterms:modified xsi:type="dcterms:W3CDTF">2020-03-04T14:06:53Z</dcterms:modified>
</cp:coreProperties>
</file>