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69" r:id="rId13"/>
    <p:sldId id="270" r:id="rId14"/>
    <p:sldId id="271" r:id="rId15"/>
    <p:sldId id="283" r:id="rId16"/>
    <p:sldId id="272" r:id="rId17"/>
    <p:sldId id="274" r:id="rId18"/>
    <p:sldId id="275" r:id="rId19"/>
    <p:sldId id="276" r:id="rId20"/>
    <p:sldId id="282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Financial Investment vs Parental</a:t>
            </a:r>
            <a:r>
              <a:rPr lang="en-GB" baseline="0"/>
              <a:t> Involvement throughout Childhood</a:t>
            </a:r>
            <a:endParaRPr lang="en-GB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Investment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triangle" w="lg" len="med"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Pre-Birth.</c:v>
                </c:pt>
                <c:pt idx="1">
                  <c:v>0-3.</c:v>
                </c:pt>
                <c:pt idx="2">
                  <c:v>3-5.</c:v>
                </c:pt>
                <c:pt idx="3">
                  <c:v>5-11.</c:v>
                </c:pt>
                <c:pt idx="4">
                  <c:v>11-16.</c:v>
                </c:pt>
                <c:pt idx="5">
                  <c:v>16-18.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1-4BFE-941D-55984C199C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Parental Involvement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type="triangle" w="lg" len="med"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Pre-Birth.</c:v>
                </c:pt>
                <c:pt idx="1">
                  <c:v>0-3.</c:v>
                </c:pt>
                <c:pt idx="2">
                  <c:v>3-5.</c:v>
                </c:pt>
                <c:pt idx="3">
                  <c:v>5-11.</c:v>
                </c:pt>
                <c:pt idx="4">
                  <c:v>11-16.</c:v>
                </c:pt>
                <c:pt idx="5">
                  <c:v>16-18.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F1-4BFE-941D-55984C199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37920"/>
        <c:axId val="94739456"/>
      </c:lineChart>
      <c:catAx>
        <c:axId val="947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39456"/>
        <c:crosses val="autoZero"/>
        <c:auto val="1"/>
        <c:lblAlgn val="ctr"/>
        <c:lblOffset val="100"/>
        <c:noMultiLvlLbl val="0"/>
      </c:catAx>
      <c:valAx>
        <c:axId val="947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7798-18DB-47C8-804A-95146F686428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6A753-C73F-4951-B4C0-CE8C201808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325B-565B-4E30-9C53-8C98EA9C6E7D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187E-CF0C-41D8-AFA4-3C219B75BD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7308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 in a Rural Community:</a:t>
            </a:r>
          </a:p>
          <a:p>
            <a:pPr algn="ctr"/>
            <a:r>
              <a:rPr lang="en-GB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the Root Causes</a:t>
            </a:r>
          </a:p>
          <a:p>
            <a:pPr algn="ctr"/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Research and Interim Findings -</a:t>
            </a: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508" y="18864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Customer\Desktop\Fermanagh Trust - Poverty Illustrations\179 Years L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7"/>
            <a:ext cx="7294934" cy="5157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Food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6612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/>
              <a:t>Community development campaign</a:t>
            </a:r>
          </a:p>
          <a:p>
            <a:pPr>
              <a:buFontTx/>
              <a:buChar char="-"/>
            </a:pPr>
            <a:r>
              <a:rPr lang="en-GB" dirty="0"/>
              <a:t>Empower and education</a:t>
            </a:r>
          </a:p>
          <a:p>
            <a:pPr>
              <a:buFontTx/>
              <a:buChar char="-"/>
            </a:pPr>
            <a:r>
              <a:rPr lang="en-GB" dirty="0"/>
              <a:t>‘Thinking outside the box’ </a:t>
            </a:r>
            <a:r>
              <a:rPr lang="en-GB" dirty="0" err="1"/>
              <a:t>i.e</a:t>
            </a:r>
            <a:r>
              <a:rPr lang="en-GB" dirty="0"/>
              <a:t> community transport / council vehicles </a:t>
            </a:r>
          </a:p>
        </p:txBody>
      </p:sp>
      <p:pic>
        <p:nvPicPr>
          <p:cNvPr id="7170" name="Picture 2" descr="C:\Users\Customer\Desktop\Fermanagh Trust - Poverty Illustrations\Food Pov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176" y="332804"/>
            <a:ext cx="6821200" cy="51124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30932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Radical childcare strategy needed for the district – Role for community planning?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51520" y="908720"/>
            <a:ext cx="8712968" cy="57606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9024" y="9807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“I thought we had a choice, but childcare costs mean we have no choice. Work doesn’t pay.”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29748" t="33818" r="31345" b="23317"/>
          <a:stretch/>
        </p:blipFill>
        <p:spPr bwMode="auto">
          <a:xfrm>
            <a:off x="1115616" y="1628800"/>
            <a:ext cx="6624736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58052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Childcare hours used in Northern Ireland (Source: Employers for Childcare, 2017)</a:t>
            </a:r>
            <a:endParaRPr lang="en-GB" sz="1400" dirty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Early Years and Early Intervention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5172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Breaking intergenerational cycle of poverty requires recognition and an urgent shift in policy and actions by Government organisations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827584" y="1124744"/>
          <a:ext cx="7488831" cy="390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ustomer\Desktop\Fermanagh Trust - Poverty Illustrations\Poverty of A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1531" cy="53732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Poverty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of Aspiration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Poverty of Aspiration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79512" y="5949280"/>
            <a:ext cx="8784976" cy="57606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60212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“Families need to be nurtured and grown and given some sort of goals for themselves.”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ustomer\Desktop\poverty aspiration 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6103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5536" y="4221088"/>
            <a:ext cx="3816424" cy="122413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436510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“There are opportunities and there are parents who push their children to take up opportunities.”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4221088"/>
            <a:ext cx="3816424" cy="129614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20072" y="443711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“Inequality passes from generation to generation. Parents set the family norm.”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Poverty of Aspiration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Community development renewal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Top down and bottom up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Long term programmes aimed at under 5s and parents</a:t>
            </a:r>
          </a:p>
          <a:p>
            <a:r>
              <a:rPr lang="en-GB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</a:rPr>
              <a:t>Build an inclusive local economy – Preparing people for life and work</a:t>
            </a:r>
          </a:p>
          <a:p>
            <a:pPr algn="ctr"/>
            <a:endParaRPr lang="en-GB" sz="2400" dirty="0"/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Joined up – sustained links between employers and young people, parents, career advisors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Preparing our young people for </a:t>
            </a:r>
            <a:r>
              <a:rPr lang="en-GB" sz="2400" u="sng" dirty="0"/>
              <a:t>local</a:t>
            </a:r>
            <a:r>
              <a:rPr lang="en-GB" sz="2400" dirty="0"/>
              <a:t> employment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Returning to work – long term strategic community education provision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691680" y="6021288"/>
            <a:ext cx="5976664" cy="50405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“Access to services, any service, is not easy for rural people.”</a:t>
            </a:r>
          </a:p>
        </p:txBody>
      </p:sp>
      <p:pic>
        <p:nvPicPr>
          <p:cNvPr id="9218" name="Picture 2" descr="C:\Users\Customer\Desktop\Fermanagh Trust - Poverty Illustrations\Social Iso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45641" cy="526373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71600" y="764704"/>
            <a:ext cx="7344816" cy="43204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“Lessons to get your driving test are too dear for ordinary people to afford.”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We need to do much more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Driving test – ‘Preparing for work’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Community transport – augment current community transport services with scheduled services akin to the Section 19 &amp; 20 permits in GB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Access in and access out – Broadband, Transport, Education, Services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Social Security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23528" y="6021288"/>
            <a:ext cx="8568952" cy="50405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60932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“Benefits are too complicated. You need to have the internet and a computer. I don’t.”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What can we do locally? Enhanced investment in our welfare support services to facilitate the working poor access support and services.</a:t>
            </a:r>
          </a:p>
        </p:txBody>
      </p:sp>
      <p:pic>
        <p:nvPicPr>
          <p:cNvPr id="10242" name="Picture 2" descr="C:\Users\Customer\Desktop\Fermanagh Trust - Poverty Illustrations\Social Secu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"/>
            <a:ext cx="3744416" cy="547482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Housing – A decent affordable home</a:t>
            </a:r>
          </a:p>
        </p:txBody>
      </p:sp>
      <p:pic>
        <p:nvPicPr>
          <p:cNvPr id="2050" name="Picture 2" descr="C:\Users\Customer\Desktop\Fermanagh Trust - Poverty Illustrations\Hidden Home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68" y="692696"/>
            <a:ext cx="7919964" cy="588527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ustomer\Desktop\Fermanagh Trust - Poverty Illustrations\Policies Creating Povert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620688"/>
            <a:ext cx="5220342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Poverty proof legislation, strategies and their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7332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/>
              <a:t>Is rural proofing legislation working?</a:t>
            </a:r>
          </a:p>
          <a:p>
            <a:pPr>
              <a:buFontTx/>
              <a:buChar char="-"/>
            </a:pPr>
            <a:r>
              <a:rPr lang="en-GB" dirty="0"/>
              <a:t>Government should be placed under a positive duty to facilitate access to social security.</a:t>
            </a:r>
          </a:p>
          <a:p>
            <a:pPr>
              <a:buFontTx/>
              <a:buChar char="-"/>
            </a:pPr>
            <a:r>
              <a:rPr lang="en-GB" dirty="0"/>
              <a:t>Ensuring individuals are receiving social security benefits they are entitled to.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Alleviating poverty</a:t>
            </a:r>
            <a:endParaRPr lang="en-GB" dirty="0"/>
          </a:p>
          <a:p>
            <a:pPr algn="ctr"/>
            <a:r>
              <a:rPr lang="en-GB" dirty="0"/>
              <a:t>Civil Society organisations - Key role with limited resources</a:t>
            </a:r>
          </a:p>
        </p:txBody>
      </p:sp>
      <p:pic>
        <p:nvPicPr>
          <p:cNvPr id="11266" name="Picture 2" descr="C:\Users\Customer\Desktop\Fermanagh Trust - Poverty Illustrations\Signposted Re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52852"/>
            <a:ext cx="8352928" cy="590514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4000" dirty="0"/>
              <a:t>Role of civil society organisations</a:t>
            </a:r>
          </a:p>
          <a:p>
            <a:pPr algn="ctr"/>
            <a:endParaRPr lang="en-GB" sz="4000" dirty="0">
              <a:solidFill>
                <a:schemeClr val="tx2"/>
              </a:solidFill>
            </a:endParaRP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Civil society organisations to focus on both alleviating poverty and addressing poverty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Develop community assets and effective supports – great examples exist but need more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Establish a Poverty Fairness Commission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4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Co-design, co-production and delivery on medium – long term solutions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99592" y="2420888"/>
            <a:ext cx="7272808" cy="223224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15616" y="2492896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“The reality is we as a society are failing. We put a man on the moon 50 years ago yet in 2020 people are dying too young because of poverty.”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Closing comments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Closing comments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331640" y="980728"/>
            <a:ext cx="6336704" cy="648072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75656" y="105273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“Education, hope and support are the key.”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Community planning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NI Executive – Anti poverty strategy and wider Programme for Government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Listen and act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Thanks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87624" y="4581128"/>
            <a:ext cx="6624736" cy="115212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472514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“Listen and those who feel ignored will re-engage passionately.”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1653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Let’s get upstream!</a:t>
            </a:r>
          </a:p>
        </p:txBody>
      </p:sp>
      <p:pic>
        <p:nvPicPr>
          <p:cNvPr id="12290" name="Picture 2" descr="C:\Users\Customer\Desktop\Fermanagh Trust - Poverty Illustrations\Up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964488" cy="245628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259632" cy="7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br>
              <a:rPr lang="en-GB" sz="3200" dirty="0"/>
            </a:br>
            <a:r>
              <a:rPr lang="en-GB" sz="3200" dirty="0"/>
              <a:t>Housing – Significant Opportunities</a:t>
            </a:r>
          </a:p>
          <a:p>
            <a:pPr>
              <a:buFontTx/>
              <a:buChar char="-"/>
            </a:pPr>
            <a:r>
              <a:rPr lang="en-GB" sz="3200" dirty="0"/>
              <a:t>Housing support service. Early intervention and prevention.</a:t>
            </a:r>
          </a:p>
          <a:p>
            <a:pPr>
              <a:buFontTx/>
              <a:buChar char="-"/>
            </a:pPr>
            <a:r>
              <a:rPr lang="en-GB" sz="3200" dirty="0"/>
              <a:t>Grosvenor Barracks Site. Social Housing example. Focus and priority.</a:t>
            </a:r>
          </a:p>
          <a:p>
            <a:endParaRPr lang="en-GB" sz="3200" dirty="0"/>
          </a:p>
          <a:p>
            <a:r>
              <a:rPr lang="en-GB" sz="3200" dirty="0"/>
              <a:t>Rural Housing and Hidden Homeless</a:t>
            </a:r>
            <a:br>
              <a:rPr lang="en-GB" sz="3200" dirty="0"/>
            </a:br>
            <a:r>
              <a:rPr lang="en-GB" sz="3200" dirty="0"/>
              <a:t>- Policy changes and if necessary legislative changes are needed.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Income</a:t>
            </a:r>
          </a:p>
        </p:txBody>
      </p:sp>
      <p:pic>
        <p:nvPicPr>
          <p:cNvPr id="4098" name="Picture 2" descr="C:\Users\Customer\Desktop\Fermanagh Trust - Poverty Illustrations\Working 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371" y="692696"/>
            <a:ext cx="6151949" cy="5966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42088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i="1" dirty="0"/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What can we do?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/>
              <a:t>Living wage employers and champions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Public sector contracts / procurements </a:t>
            </a:r>
            <a:r>
              <a:rPr lang="en-GB" dirty="0" err="1"/>
              <a:t>i.e</a:t>
            </a:r>
            <a:r>
              <a:rPr lang="en-GB" dirty="0"/>
              <a:t> carers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Essential more people find a way out of poverty through work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Put 10 plus years focus on apprenticeships, local internships, access to employment and entrepreneurship initiatives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District wide strategic focus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059832" y="2132856"/>
            <a:ext cx="2952328" cy="72008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31840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“Low wages are all around”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Income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123728" y="764704"/>
            <a:ext cx="4752528" cy="57606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91680" y="83671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“The minimum wage is not a living wage”</a:t>
            </a:r>
          </a:p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Personal and Family Debt</a:t>
            </a:r>
          </a:p>
        </p:txBody>
      </p:sp>
      <p:pic>
        <p:nvPicPr>
          <p:cNvPr id="5122" name="Picture 2" descr="C:\Users\Customer\Desktop\Fermanagh Trust - Poverty Illustrations\De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90204" cy="590314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32" y="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979712" y="1412776"/>
            <a:ext cx="4824536" cy="86409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4847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“Payday loans are too easy to get. We are in a society of pay day loans.”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2400" dirty="0"/>
              <a:t>Enhanced access and awareness needs resourced</a:t>
            </a:r>
            <a:br>
              <a:rPr lang="en-GB" sz="2400" dirty="0"/>
            </a:b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Education</a:t>
            </a:r>
            <a:br>
              <a:rPr lang="en-GB" sz="2400" dirty="0"/>
            </a:b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Rise of online gambling and it’s impact.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267744" y="4653136"/>
            <a:ext cx="4248472" cy="93610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51720" y="47251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“Banks have lost all local discretion for decisions... People are more vulnerable.”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619672" y="6021288"/>
            <a:ext cx="5904656" cy="50405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91680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“Nobody goes into schools anymore to give money advice”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47664" y="332656"/>
            <a:ext cx="5976664" cy="79208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4046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“Many of the young ones we help are bad managers of money. It’s a generational thing.”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532" y="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Fuel Poverty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87727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 Energy Strategy - Citizens and Energy </a:t>
            </a:r>
          </a:p>
          <a:p>
            <a:r>
              <a:rPr lang="en-GB" dirty="0"/>
              <a:t>A distinct focus – it’s more than a project</a:t>
            </a:r>
          </a:p>
        </p:txBody>
      </p:sp>
      <p:pic>
        <p:nvPicPr>
          <p:cNvPr id="6146" name="Picture 2" descr="C:\Users\Customer\Desktop\Fermanagh Trust - Poverty Illustrations\Fuel Pov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5419645" cy="525658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36510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No one living in poverty is cold.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10,000 ‘enhanced’ Keep Warm Packs.</a:t>
            </a:r>
          </a:p>
          <a:p>
            <a:pPr algn="ctr"/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</a:rPr>
              <a:t>Communities and people front and centre (managing, buying, reducing and generating energy) </a:t>
            </a:r>
          </a:p>
        </p:txBody>
      </p:sp>
      <p:pic>
        <p:nvPicPr>
          <p:cNvPr id="2052" name="Picture 4" descr="Image result for heated blanket th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104456" cy="4104457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1475656" y="6093296"/>
            <a:ext cx="5904656" cy="648072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19672" y="60932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“Landlords don’t care as long as someone is paying them rent”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132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727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Kim Weir</cp:lastModifiedBy>
  <cp:revision>46</cp:revision>
  <dcterms:created xsi:type="dcterms:W3CDTF">2020-02-13T10:55:59Z</dcterms:created>
  <dcterms:modified xsi:type="dcterms:W3CDTF">2020-03-04T12:04:28Z</dcterms:modified>
</cp:coreProperties>
</file>